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32918400" cy="21945600"/>
  <p:notesSz cx="6858000" cy="9144000"/>
  <p:defaultTextStyle>
    <a:defPPr>
      <a:defRPr lang="en-US"/>
    </a:defPPr>
    <a:lvl1pPr marL="0" algn="l" defTabSz="3134929" rtl="0" eaLnBrk="1" latinLnBrk="0" hangingPunct="1">
      <a:defRPr sz="6125" kern="1200">
        <a:solidFill>
          <a:schemeClr val="tx1"/>
        </a:solidFill>
        <a:latin typeface="+mn-lt"/>
        <a:ea typeface="+mn-ea"/>
        <a:cs typeface="+mn-cs"/>
      </a:defRPr>
    </a:lvl1pPr>
    <a:lvl2pPr marL="1567465" algn="l" defTabSz="3134929" rtl="0" eaLnBrk="1" latinLnBrk="0" hangingPunct="1">
      <a:defRPr sz="6125" kern="1200">
        <a:solidFill>
          <a:schemeClr val="tx1"/>
        </a:solidFill>
        <a:latin typeface="+mn-lt"/>
        <a:ea typeface="+mn-ea"/>
        <a:cs typeface="+mn-cs"/>
      </a:defRPr>
    </a:lvl2pPr>
    <a:lvl3pPr marL="3134929" algn="l" defTabSz="3134929" rtl="0" eaLnBrk="1" latinLnBrk="0" hangingPunct="1">
      <a:defRPr sz="6125" kern="1200">
        <a:solidFill>
          <a:schemeClr val="tx1"/>
        </a:solidFill>
        <a:latin typeface="+mn-lt"/>
        <a:ea typeface="+mn-ea"/>
        <a:cs typeface="+mn-cs"/>
      </a:defRPr>
    </a:lvl3pPr>
    <a:lvl4pPr marL="4702394" algn="l" defTabSz="3134929" rtl="0" eaLnBrk="1" latinLnBrk="0" hangingPunct="1">
      <a:defRPr sz="6125" kern="1200">
        <a:solidFill>
          <a:schemeClr val="tx1"/>
        </a:solidFill>
        <a:latin typeface="+mn-lt"/>
        <a:ea typeface="+mn-ea"/>
        <a:cs typeface="+mn-cs"/>
      </a:defRPr>
    </a:lvl4pPr>
    <a:lvl5pPr marL="6269858" algn="l" defTabSz="3134929" rtl="0" eaLnBrk="1" latinLnBrk="0" hangingPunct="1">
      <a:defRPr sz="6125" kern="1200">
        <a:solidFill>
          <a:schemeClr val="tx1"/>
        </a:solidFill>
        <a:latin typeface="+mn-lt"/>
        <a:ea typeface="+mn-ea"/>
        <a:cs typeface="+mn-cs"/>
      </a:defRPr>
    </a:lvl5pPr>
    <a:lvl6pPr marL="7837323" algn="l" defTabSz="3134929" rtl="0" eaLnBrk="1" latinLnBrk="0" hangingPunct="1">
      <a:defRPr sz="6125" kern="1200">
        <a:solidFill>
          <a:schemeClr val="tx1"/>
        </a:solidFill>
        <a:latin typeface="+mn-lt"/>
        <a:ea typeface="+mn-ea"/>
        <a:cs typeface="+mn-cs"/>
      </a:defRPr>
    </a:lvl6pPr>
    <a:lvl7pPr marL="9404788" algn="l" defTabSz="3134929" rtl="0" eaLnBrk="1" latinLnBrk="0" hangingPunct="1">
      <a:defRPr sz="6125" kern="1200">
        <a:solidFill>
          <a:schemeClr val="tx1"/>
        </a:solidFill>
        <a:latin typeface="+mn-lt"/>
        <a:ea typeface="+mn-ea"/>
        <a:cs typeface="+mn-cs"/>
      </a:defRPr>
    </a:lvl7pPr>
    <a:lvl8pPr marL="10972251" algn="l" defTabSz="3134929" rtl="0" eaLnBrk="1" latinLnBrk="0" hangingPunct="1">
      <a:defRPr sz="6125" kern="1200">
        <a:solidFill>
          <a:schemeClr val="tx1"/>
        </a:solidFill>
        <a:latin typeface="+mn-lt"/>
        <a:ea typeface="+mn-ea"/>
        <a:cs typeface="+mn-cs"/>
      </a:defRPr>
    </a:lvl8pPr>
    <a:lvl9pPr marL="12539716" algn="l" defTabSz="3134929" rtl="0" eaLnBrk="1" latinLnBrk="0" hangingPunct="1">
      <a:defRPr sz="612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92" userDrawn="1">
          <p15:clr>
            <a:srgbClr val="A4A3A4"/>
          </p15:clr>
        </p15:guide>
        <p15:guide id="3" orient="horz" pos="1344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4BB"/>
    <a:srgbClr val="EB90A3"/>
    <a:srgbClr val="E3E9E5"/>
    <a:srgbClr val="FE27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autoAdjust="0"/>
    <p:restoredTop sz="94706" autoAdjust="0"/>
  </p:normalViewPr>
  <p:slideViewPr>
    <p:cSldViewPr snapToGrid="0" snapToObjects="1" showGuides="1">
      <p:cViewPr varScale="1">
        <p:scale>
          <a:sx n="35" d="100"/>
          <a:sy n="35" d="100"/>
        </p:scale>
        <p:origin x="2136" y="248"/>
      </p:cViewPr>
      <p:guideLst>
        <p:guide orient="horz" pos="2212"/>
        <p:guide orient="horz" pos="192"/>
        <p:guide orient="horz" pos="1344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0" d="100"/>
          <a:sy n="80" d="100"/>
        </p:scale>
        <p:origin x="25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7B717E-17DC-4276-BCDC-C73550588E55}" type="slidenum">
              <a:rPr lang="en-US" smtClean="0"/>
              <a:t>‹#›</a:t>
            </a:fld>
            <a:endParaRPr lang="en-US"/>
          </a:p>
        </p:txBody>
      </p:sp>
    </p:spTree>
    <p:extLst>
      <p:ext uri="{BB962C8B-B14F-4D97-AF65-F5344CB8AC3E}">
        <p14:creationId xmlns:p14="http://schemas.microsoft.com/office/powerpoint/2010/main" val="170805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5/1/19</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46657063"/>
      </p:ext>
    </p:extLst>
  </p:cSld>
  <p:clrMap bg1="lt1" tx1="dk1" bg2="lt2" tx2="dk2" accent1="accent1" accent2="accent2" accent3="accent3" accent4="accent4" accent5="accent5" accent6="accent6" hlink="hlink" folHlink="folHlink"/>
  <p:notesStyle>
    <a:lvl1pPr marL="0" algn="l" defTabSz="3134929" rtl="0" eaLnBrk="1" latinLnBrk="0" hangingPunct="1">
      <a:defRPr sz="4125" kern="1200">
        <a:solidFill>
          <a:schemeClr val="tx1"/>
        </a:solidFill>
        <a:latin typeface="+mn-lt"/>
        <a:ea typeface="+mn-ea"/>
        <a:cs typeface="+mn-cs"/>
      </a:defRPr>
    </a:lvl1pPr>
    <a:lvl2pPr marL="1567465" algn="l" defTabSz="3134929" rtl="0" eaLnBrk="1" latinLnBrk="0" hangingPunct="1">
      <a:defRPr sz="4125" kern="1200">
        <a:solidFill>
          <a:schemeClr val="tx1"/>
        </a:solidFill>
        <a:latin typeface="+mn-lt"/>
        <a:ea typeface="+mn-ea"/>
        <a:cs typeface="+mn-cs"/>
      </a:defRPr>
    </a:lvl2pPr>
    <a:lvl3pPr marL="3134929" algn="l" defTabSz="3134929" rtl="0" eaLnBrk="1" latinLnBrk="0" hangingPunct="1">
      <a:defRPr sz="4125" kern="1200">
        <a:solidFill>
          <a:schemeClr val="tx1"/>
        </a:solidFill>
        <a:latin typeface="+mn-lt"/>
        <a:ea typeface="+mn-ea"/>
        <a:cs typeface="+mn-cs"/>
      </a:defRPr>
    </a:lvl3pPr>
    <a:lvl4pPr marL="4702394" algn="l" defTabSz="3134929" rtl="0" eaLnBrk="1" latinLnBrk="0" hangingPunct="1">
      <a:defRPr sz="4125" kern="1200">
        <a:solidFill>
          <a:schemeClr val="tx1"/>
        </a:solidFill>
        <a:latin typeface="+mn-lt"/>
        <a:ea typeface="+mn-ea"/>
        <a:cs typeface="+mn-cs"/>
      </a:defRPr>
    </a:lvl4pPr>
    <a:lvl5pPr marL="6269858" algn="l" defTabSz="3134929" rtl="0" eaLnBrk="1" latinLnBrk="0" hangingPunct="1">
      <a:defRPr sz="4125" kern="1200">
        <a:solidFill>
          <a:schemeClr val="tx1"/>
        </a:solidFill>
        <a:latin typeface="+mn-lt"/>
        <a:ea typeface="+mn-ea"/>
        <a:cs typeface="+mn-cs"/>
      </a:defRPr>
    </a:lvl5pPr>
    <a:lvl6pPr marL="7837323" algn="l" defTabSz="3134929" rtl="0" eaLnBrk="1" latinLnBrk="0" hangingPunct="1">
      <a:defRPr sz="4125" kern="1200">
        <a:solidFill>
          <a:schemeClr val="tx1"/>
        </a:solidFill>
        <a:latin typeface="+mn-lt"/>
        <a:ea typeface="+mn-ea"/>
        <a:cs typeface="+mn-cs"/>
      </a:defRPr>
    </a:lvl6pPr>
    <a:lvl7pPr marL="9404788" algn="l" defTabSz="3134929" rtl="0" eaLnBrk="1" latinLnBrk="0" hangingPunct="1">
      <a:defRPr sz="4125" kern="1200">
        <a:solidFill>
          <a:schemeClr val="tx1"/>
        </a:solidFill>
        <a:latin typeface="+mn-lt"/>
        <a:ea typeface="+mn-ea"/>
        <a:cs typeface="+mn-cs"/>
      </a:defRPr>
    </a:lvl7pPr>
    <a:lvl8pPr marL="10972251" algn="l" defTabSz="3134929" rtl="0" eaLnBrk="1" latinLnBrk="0" hangingPunct="1">
      <a:defRPr sz="4125" kern="1200">
        <a:solidFill>
          <a:schemeClr val="tx1"/>
        </a:solidFill>
        <a:latin typeface="+mn-lt"/>
        <a:ea typeface="+mn-ea"/>
        <a:cs typeface="+mn-cs"/>
      </a:defRPr>
    </a:lvl8pPr>
    <a:lvl9pPr marL="12539716" algn="l" defTabSz="3134929" rtl="0" eaLnBrk="1" latinLnBrk="0" hangingPunct="1">
      <a:defRPr sz="412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4222024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39" y="4607089"/>
            <a:ext cx="7542610"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4" y="4094298"/>
            <a:ext cx="7536656" cy="493317"/>
          </a:xfrm>
          <a:prstGeom prst="rect">
            <a:avLst/>
          </a:prstGeom>
          <a:noFill/>
        </p:spPr>
        <p:txBody>
          <a:bodyPr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91754" y="10253759"/>
            <a:ext cx="7537847"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690374" y="4607089"/>
            <a:ext cx="7536655"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690373" y="4094298"/>
            <a:ext cx="7536656" cy="493317"/>
          </a:xfrm>
          <a:prstGeom prst="rect">
            <a:avLst/>
          </a:prstGeom>
          <a:noFill/>
        </p:spPr>
        <p:txBody>
          <a:bodyPr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693755" y="4607089"/>
            <a:ext cx="7536655"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687800" y="4094298"/>
            <a:ext cx="7543800" cy="493317"/>
          </a:xfrm>
          <a:prstGeom prst="rect">
            <a:avLst/>
          </a:prstGeom>
          <a:noFill/>
        </p:spPr>
        <p:txBody>
          <a:bodyPr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4691181" y="4094298"/>
            <a:ext cx="7535263"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4691181" y="4607089"/>
            <a:ext cx="7535263"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4691181" y="10293908"/>
            <a:ext cx="7535263"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4689295" y="10855594"/>
            <a:ext cx="7539037"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4691181" y="17898351"/>
            <a:ext cx="7535263"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4689295" y="18432944"/>
            <a:ext cx="7539037"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78139" y="10788601"/>
            <a:ext cx="7542610"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394835" y="2462581"/>
            <a:ext cx="24128731" cy="797640"/>
          </a:xfrm>
          <a:prstGeom prst="rect">
            <a:avLst/>
          </a:prstGeom>
        </p:spPr>
        <p:txBody>
          <a:bodyPr>
            <a:noAutofit/>
          </a:bodyPr>
          <a:lstStyle>
            <a:lvl1pPr marL="0" indent="0" algn="ctr">
              <a:buFontTx/>
              <a:buNone/>
              <a:defRPr sz="3360" b="1">
                <a:solidFill>
                  <a:schemeClr val="tx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authors</a:t>
            </a:r>
          </a:p>
        </p:txBody>
      </p:sp>
      <p:sp>
        <p:nvSpPr>
          <p:cNvPr id="77" name="Text Placeholder 76"/>
          <p:cNvSpPr>
            <a:spLocks noGrp="1"/>
          </p:cNvSpPr>
          <p:nvPr>
            <p:ph type="body" sz="quarter" idx="184" hasCustomPrompt="1"/>
          </p:nvPr>
        </p:nvSpPr>
        <p:spPr>
          <a:xfrm>
            <a:off x="4394835" y="3086050"/>
            <a:ext cx="24128731" cy="846073"/>
          </a:xfrm>
          <a:prstGeom prst="rect">
            <a:avLst/>
          </a:prstGeom>
        </p:spPr>
        <p:txBody>
          <a:bodyPr>
            <a:normAutofit/>
          </a:bodyPr>
          <a:lstStyle>
            <a:lvl1pPr marL="0" indent="0" algn="ctr">
              <a:buFontTx/>
              <a:buNone/>
              <a:defRPr sz="2400">
                <a:solidFill>
                  <a:schemeClr val="tx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affiliations</a:t>
            </a:r>
          </a:p>
        </p:txBody>
      </p:sp>
      <p:sp>
        <p:nvSpPr>
          <p:cNvPr id="78" name="Text Placeholder 76"/>
          <p:cNvSpPr>
            <a:spLocks noGrp="1"/>
          </p:cNvSpPr>
          <p:nvPr>
            <p:ph type="body" sz="quarter" idx="185" hasCustomPrompt="1"/>
          </p:nvPr>
        </p:nvSpPr>
        <p:spPr>
          <a:xfrm>
            <a:off x="4394835" y="700595"/>
            <a:ext cx="24128731" cy="1112552"/>
          </a:xfrm>
          <a:prstGeom prst="rect">
            <a:avLst/>
          </a:prstGeom>
        </p:spPr>
        <p:txBody>
          <a:bodyPr>
            <a:noAutofit/>
          </a:bodyPr>
          <a:lstStyle>
            <a:lvl1pPr marL="0" indent="0" algn="ctr">
              <a:buFontTx/>
              <a:buNone/>
              <a:defRPr sz="6480" b="1">
                <a:solidFill>
                  <a:schemeClr val="bg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39" y="4621244"/>
            <a:ext cx="10193458"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4086651"/>
            <a:ext cx="10179845"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3" y="12584661"/>
            <a:ext cx="10194648"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59" y="12071474"/>
            <a:ext cx="10179844"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848157"/>
            <a:ext cx="10178651"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4291763"/>
            <a:ext cx="10178651"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653629"/>
            <a:ext cx="10178651"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7" y="4086651"/>
            <a:ext cx="10184606"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4" y="4086651"/>
            <a:ext cx="10182022"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4" y="4621244"/>
            <a:ext cx="10182022"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4" y="12050068"/>
            <a:ext cx="10182022"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1" y="12611754"/>
            <a:ext cx="10185796"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4" y="17695759"/>
            <a:ext cx="10182022"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5" y="18257445"/>
            <a:ext cx="10185796"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Type in or paste your text here</a:t>
            </a:r>
          </a:p>
        </p:txBody>
      </p:sp>
      <p:sp>
        <p:nvSpPr>
          <p:cNvPr id="34" name="Text Placeholder 76"/>
          <p:cNvSpPr>
            <a:spLocks noGrp="1"/>
          </p:cNvSpPr>
          <p:nvPr>
            <p:ph type="body" sz="quarter" idx="150" hasCustomPrompt="1"/>
          </p:nvPr>
        </p:nvSpPr>
        <p:spPr>
          <a:xfrm>
            <a:off x="4394835" y="2462581"/>
            <a:ext cx="24128731" cy="797640"/>
          </a:xfrm>
          <a:prstGeom prst="rect">
            <a:avLst/>
          </a:prstGeom>
        </p:spPr>
        <p:txBody>
          <a:bodyPr>
            <a:noAutofit/>
          </a:bodyPr>
          <a:lstStyle>
            <a:lvl1pPr marL="0" indent="0" algn="ctr">
              <a:buFontTx/>
              <a:buNone/>
              <a:defRPr sz="3360" b="1">
                <a:solidFill>
                  <a:schemeClr val="tx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authors</a:t>
            </a:r>
          </a:p>
        </p:txBody>
      </p:sp>
      <p:sp>
        <p:nvSpPr>
          <p:cNvPr id="35" name="Text Placeholder 76"/>
          <p:cNvSpPr>
            <a:spLocks noGrp="1"/>
          </p:cNvSpPr>
          <p:nvPr>
            <p:ph type="body" sz="quarter" idx="184" hasCustomPrompt="1"/>
          </p:nvPr>
        </p:nvSpPr>
        <p:spPr>
          <a:xfrm>
            <a:off x="4394835" y="3086050"/>
            <a:ext cx="24128731" cy="846073"/>
          </a:xfrm>
          <a:prstGeom prst="rect">
            <a:avLst/>
          </a:prstGeom>
        </p:spPr>
        <p:txBody>
          <a:bodyPr>
            <a:normAutofit/>
          </a:bodyPr>
          <a:lstStyle>
            <a:lvl1pPr marL="0" indent="0" algn="ctr">
              <a:buFontTx/>
              <a:buNone/>
              <a:defRPr sz="2400">
                <a:solidFill>
                  <a:schemeClr val="tx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affiliations</a:t>
            </a:r>
          </a:p>
        </p:txBody>
      </p:sp>
      <p:sp>
        <p:nvSpPr>
          <p:cNvPr id="36" name="Text Placeholder 76"/>
          <p:cNvSpPr>
            <a:spLocks noGrp="1"/>
          </p:cNvSpPr>
          <p:nvPr>
            <p:ph type="body" sz="quarter" idx="185" hasCustomPrompt="1"/>
          </p:nvPr>
        </p:nvSpPr>
        <p:spPr>
          <a:xfrm>
            <a:off x="4394835" y="700595"/>
            <a:ext cx="24128731" cy="1112552"/>
          </a:xfrm>
          <a:prstGeom prst="rect">
            <a:avLst/>
          </a:prstGeom>
        </p:spPr>
        <p:txBody>
          <a:bodyPr>
            <a:noAutofit/>
          </a:bodyPr>
          <a:lstStyle>
            <a:lvl1pPr marL="0" indent="0" algn="ctr">
              <a:buFontTx/>
              <a:buNone/>
              <a:defRPr sz="6480" b="1">
                <a:solidFill>
                  <a:schemeClr val="bg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81969" y="4534158"/>
            <a:ext cx="7542610"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84948" y="3999566"/>
            <a:ext cx="7536656" cy="493317"/>
          </a:xfrm>
          <a:prstGeom prst="rect">
            <a:avLst/>
          </a:prstGeom>
          <a:noFill/>
        </p:spPr>
        <p:txBody>
          <a:bodyPr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81374" y="10504362"/>
            <a:ext cx="7543800"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84352" y="9964082"/>
            <a:ext cx="7537847"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4555960"/>
            <a:ext cx="15540036"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3999566"/>
            <a:ext cx="15540037"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15100589"/>
            <a:ext cx="15540037"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3" y="14538903"/>
            <a:ext cx="15540037"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720700" y="3999566"/>
            <a:ext cx="7535263"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720700" y="4561252"/>
            <a:ext cx="7535263"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720700" y="10004231"/>
            <a:ext cx="7535263"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718814" y="10565917"/>
            <a:ext cx="7539037"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720700" y="17608674"/>
            <a:ext cx="7535263" cy="493317"/>
          </a:xfrm>
          <a:prstGeom prst="rect">
            <a:avLst/>
          </a:prstGeom>
          <a:noFill/>
        </p:spPr>
        <p:txBody>
          <a:bodyPr wrap="square" lIns="52249" tIns="52249" rIns="52249" bIns="52249" anchor="ctr" anchorCtr="0">
            <a:spAutoFit/>
          </a:bodyPr>
          <a:lstStyle>
            <a:lvl1pPr marL="0" indent="0" algn="ctr">
              <a:buNone/>
              <a:defRPr sz="252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718814" y="18170360"/>
            <a:ext cx="7539037" cy="522328"/>
          </a:xfrm>
          <a:prstGeom prst="rect">
            <a:avLst/>
          </a:prstGeom>
        </p:spPr>
        <p:txBody>
          <a:bodyPr wrap="square" lIns="130622" tIns="130622" rIns="130622" bIns="130622">
            <a:spAutoFit/>
          </a:bodyPr>
          <a:lstStyle>
            <a:lvl1pPr marL="0" indent="0">
              <a:buNone/>
              <a:defRPr sz="1680">
                <a:solidFill>
                  <a:schemeClr val="tx1"/>
                </a:solidFill>
                <a:latin typeface="Times New Roman" panose="02020603050405020304" pitchFamily="18" charset="0"/>
                <a:cs typeface="Times New Roman" panose="02020603050405020304" pitchFamily="18" charset="0"/>
              </a:defRPr>
            </a:lvl1pPr>
            <a:lvl2pPr marL="1018852" indent="-391866">
              <a:defRPr sz="1680">
                <a:latin typeface="Trebuchet MS" pitchFamily="34" charset="0"/>
              </a:defRPr>
            </a:lvl2pPr>
            <a:lvl3pPr marL="1410718" indent="-391866">
              <a:defRPr sz="1680">
                <a:latin typeface="Trebuchet MS" pitchFamily="34" charset="0"/>
              </a:defRPr>
            </a:lvl3pPr>
            <a:lvl4pPr marL="1841771" indent="-431053">
              <a:defRPr sz="1680">
                <a:latin typeface="Trebuchet MS" pitchFamily="34" charset="0"/>
              </a:defRPr>
            </a:lvl4pPr>
            <a:lvl5pPr marL="2155264" indent="-313493">
              <a:defRPr sz="1680">
                <a:latin typeface="Trebuchet MS" pitchFamily="34" charset="0"/>
              </a:defRPr>
            </a:lvl5pPr>
          </a:lstStyle>
          <a:p>
            <a:pPr lvl="0"/>
            <a:r>
              <a:rPr lang="en-US" dirty="0"/>
              <a:t>Enter your text here</a:t>
            </a:r>
          </a:p>
        </p:txBody>
      </p:sp>
      <p:sp>
        <p:nvSpPr>
          <p:cNvPr id="34" name="Text Placeholder 76"/>
          <p:cNvSpPr>
            <a:spLocks noGrp="1"/>
          </p:cNvSpPr>
          <p:nvPr>
            <p:ph type="body" sz="quarter" idx="150" hasCustomPrompt="1"/>
          </p:nvPr>
        </p:nvSpPr>
        <p:spPr>
          <a:xfrm>
            <a:off x="4394835" y="2462581"/>
            <a:ext cx="24128731" cy="797640"/>
          </a:xfrm>
          <a:prstGeom prst="rect">
            <a:avLst/>
          </a:prstGeom>
        </p:spPr>
        <p:txBody>
          <a:bodyPr>
            <a:noAutofit/>
          </a:bodyPr>
          <a:lstStyle>
            <a:lvl1pPr marL="0" indent="0" algn="ctr">
              <a:buFontTx/>
              <a:buNone/>
              <a:defRPr sz="3360" b="1">
                <a:solidFill>
                  <a:schemeClr val="tx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authors</a:t>
            </a:r>
          </a:p>
        </p:txBody>
      </p:sp>
      <p:sp>
        <p:nvSpPr>
          <p:cNvPr id="35" name="Text Placeholder 76"/>
          <p:cNvSpPr>
            <a:spLocks noGrp="1"/>
          </p:cNvSpPr>
          <p:nvPr>
            <p:ph type="body" sz="quarter" idx="184" hasCustomPrompt="1"/>
          </p:nvPr>
        </p:nvSpPr>
        <p:spPr>
          <a:xfrm>
            <a:off x="4394835" y="3086050"/>
            <a:ext cx="24128731" cy="846073"/>
          </a:xfrm>
          <a:prstGeom prst="rect">
            <a:avLst/>
          </a:prstGeom>
        </p:spPr>
        <p:txBody>
          <a:bodyPr>
            <a:normAutofit/>
          </a:bodyPr>
          <a:lstStyle>
            <a:lvl1pPr marL="0" indent="0" algn="ctr">
              <a:buFontTx/>
              <a:buNone/>
              <a:defRPr sz="2400">
                <a:solidFill>
                  <a:schemeClr val="tx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affiliations</a:t>
            </a:r>
          </a:p>
        </p:txBody>
      </p:sp>
      <p:sp>
        <p:nvSpPr>
          <p:cNvPr id="36" name="Text Placeholder 76"/>
          <p:cNvSpPr>
            <a:spLocks noGrp="1"/>
          </p:cNvSpPr>
          <p:nvPr>
            <p:ph type="body" sz="quarter" idx="185" hasCustomPrompt="1"/>
          </p:nvPr>
        </p:nvSpPr>
        <p:spPr>
          <a:xfrm>
            <a:off x="4394835" y="700595"/>
            <a:ext cx="24128731" cy="1112552"/>
          </a:xfrm>
          <a:prstGeom prst="rect">
            <a:avLst/>
          </a:prstGeom>
        </p:spPr>
        <p:txBody>
          <a:bodyPr>
            <a:noAutofit/>
          </a:bodyPr>
          <a:lstStyle>
            <a:lvl1pPr marL="0" indent="0" algn="ctr">
              <a:buFontTx/>
              <a:buNone/>
              <a:defRPr sz="6480" b="1">
                <a:solidFill>
                  <a:schemeClr val="bg1"/>
                </a:solidFill>
              </a:defRPr>
            </a:lvl1pPr>
            <a:lvl2pPr>
              <a:buFontTx/>
              <a:buNone/>
              <a:defRPr sz="8640"/>
            </a:lvl2pPr>
            <a:lvl3pPr>
              <a:buFontTx/>
              <a:buNone/>
              <a:defRPr sz="8640"/>
            </a:lvl3pPr>
            <a:lvl4pPr>
              <a:buFontTx/>
              <a:buNone/>
              <a:defRPr sz="8640"/>
            </a:lvl4pPr>
            <a:lvl5pPr>
              <a:buFontTx/>
              <a:buNone/>
              <a:defRPr sz="864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8680518" y="5"/>
            <a:ext cx="7930241" cy="21945596"/>
            <a:chOff x="-11220550" y="-1"/>
            <a:chExt cx="11014226" cy="27432000"/>
          </a:xfrm>
        </p:grpSpPr>
        <p:sp>
          <p:nvSpPr>
            <p:cNvPr id="32" name="Rectangle 31"/>
            <p:cNvSpPr/>
            <p:nvPr/>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indent="0" algn="ctr" defTabSz="1822009" rtl="0" eaLnBrk="1" fontAlgn="auto" latinLnBrk="0" hangingPunct="1">
                <a:lnSpc>
                  <a:spcPct val="100000"/>
                </a:lnSpc>
                <a:spcBef>
                  <a:spcPts val="0"/>
                </a:spcBef>
                <a:spcAft>
                  <a:spcPts val="0"/>
                </a:spcAft>
                <a:buClrTx/>
                <a:buSzTx/>
                <a:buFontTx/>
                <a:buNone/>
                <a:tabLst/>
                <a:defRPr/>
              </a:pPr>
              <a:r>
                <a:rPr lang="en-US" sz="2160" b="1" spc="0" dirty="0">
                  <a:solidFill>
                    <a:srgbClr val="FF0000"/>
                  </a:solidFill>
                  <a:latin typeface="Trebuchet MS" pitchFamily="34" charset="0"/>
                </a:rPr>
                <a:t>(—THIS SIDEBAR DOES NOT PRINT—)</a:t>
              </a:r>
              <a:endParaRPr lang="en-US" sz="2160" b="1" spc="720" dirty="0">
                <a:solidFill>
                  <a:schemeClr val="bg1"/>
                </a:solidFill>
                <a:latin typeface="Trebuchet MS" pitchFamily="34" charset="0"/>
              </a:endParaRPr>
            </a:p>
            <a:p>
              <a:pPr algn="ctr"/>
              <a:r>
                <a:rPr lang="en-US" sz="2880" b="1" spc="720" dirty="0">
                  <a:solidFill>
                    <a:schemeClr val="bg1"/>
                  </a:solidFill>
                  <a:latin typeface="Trebuchet MS" pitchFamily="34" charset="0"/>
                </a:rPr>
                <a:t>DESIGN</a:t>
              </a:r>
              <a:r>
                <a:rPr lang="en-US" sz="2880" b="1" spc="720" baseline="0" dirty="0">
                  <a:solidFill>
                    <a:schemeClr val="bg1"/>
                  </a:solidFill>
                  <a:latin typeface="Trebuchet MS" pitchFamily="34" charset="0"/>
                </a:rPr>
                <a:t> </a:t>
              </a:r>
              <a:r>
                <a:rPr lang="en-US" sz="2880" b="1" spc="720" dirty="0">
                  <a:solidFill>
                    <a:schemeClr val="bg1"/>
                  </a:solidFill>
                  <a:latin typeface="Trebuchet MS" pitchFamily="34" charset="0"/>
                </a:rPr>
                <a:t>GUIDE</a:t>
              </a:r>
            </a:p>
            <a:p>
              <a:pPr algn="ctr"/>
              <a:r>
                <a:rPr lang="en-US" sz="1200" b="1" dirty="0">
                  <a:latin typeface="Trebuchet MS" pitchFamily="34" charset="0"/>
                </a:rPr>
                <a:t> </a:t>
              </a:r>
            </a:p>
            <a:p>
              <a:pPr defTabSz="4518767"/>
              <a:r>
                <a:rPr lang="en-US" sz="1920" i="0" dirty="0">
                  <a:latin typeface="Trebuchet MS" pitchFamily="34" charset="0"/>
                </a:rPr>
                <a:t>This PowerPoint</a:t>
              </a:r>
              <a:r>
                <a:rPr lang="en-US" sz="1920" i="0" baseline="0" dirty="0">
                  <a:latin typeface="Trebuchet MS" pitchFamily="34" charset="0"/>
                </a:rPr>
                <a:t> </a:t>
              </a:r>
              <a:r>
                <a:rPr lang="en-US" sz="1920" i="0" dirty="0">
                  <a:latin typeface="Trebuchet MS" pitchFamily="34" charset="0"/>
                </a:rPr>
                <a:t>2007 template produces</a:t>
              </a:r>
              <a:r>
                <a:rPr lang="en-US" sz="1920" i="0" baseline="0" dirty="0">
                  <a:latin typeface="Trebuchet MS" pitchFamily="34" charset="0"/>
                </a:rPr>
                <a:t> </a:t>
              </a:r>
              <a:r>
                <a:rPr lang="en-US" sz="1920" i="0" dirty="0">
                  <a:latin typeface="Trebuchet MS" pitchFamily="34" charset="0"/>
                </a:rPr>
                <a:t>a 36”x60” presentation poster. </a:t>
              </a:r>
              <a:r>
                <a:rPr lang="en-US" sz="1920" dirty="0">
                  <a:latin typeface="Trebuchet MS" pitchFamily="34" charset="0"/>
                </a:rPr>
                <a:t>You</a:t>
              </a:r>
              <a:r>
                <a:rPr lang="en-US" sz="1920" baseline="0" dirty="0">
                  <a:latin typeface="Trebuchet MS" pitchFamily="34" charset="0"/>
                </a:rPr>
                <a:t> can u</a:t>
              </a:r>
              <a:r>
                <a:rPr lang="en-US" sz="1920" dirty="0">
                  <a:latin typeface="Trebuchet MS" pitchFamily="34" charset="0"/>
                </a:rPr>
                <a:t>se</a:t>
              </a:r>
              <a:r>
                <a:rPr lang="en-US" sz="1920" baseline="0" dirty="0">
                  <a:latin typeface="Trebuchet MS" pitchFamily="34" charset="0"/>
                </a:rPr>
                <a:t> it to create your research poster and </a:t>
              </a:r>
              <a:r>
                <a:rPr lang="en-US" sz="1920" dirty="0">
                  <a:latin typeface="Trebuchet MS" pitchFamily="34" charset="0"/>
                </a:rPr>
                <a:t>save valuable time placing titles, subtitles,</a:t>
              </a:r>
              <a:r>
                <a:rPr lang="en-US" sz="1920" baseline="0" dirty="0">
                  <a:latin typeface="Trebuchet MS" pitchFamily="34" charset="0"/>
                </a:rPr>
                <a:t> text, and graphics</a:t>
              </a:r>
              <a:r>
                <a:rPr lang="en-US" sz="1920" dirty="0">
                  <a:latin typeface="Trebuchet MS" pitchFamily="34" charset="0"/>
                </a:rPr>
                <a:t>. </a:t>
              </a:r>
            </a:p>
            <a:p>
              <a:pPr defTabSz="4518767"/>
              <a:r>
                <a:rPr lang="en-US" sz="1200" dirty="0">
                  <a:latin typeface="Trebuchet MS" pitchFamily="34" charset="0"/>
                </a:rPr>
                <a:t> </a:t>
              </a:r>
            </a:p>
            <a:p>
              <a:pPr defTabSz="5267063"/>
              <a:r>
                <a:rPr lang="en-US" sz="1920" dirty="0">
                  <a:latin typeface="Trebuchet MS" pitchFamily="34" charset="0"/>
                </a:rPr>
                <a:t>We provide a series of online answer your poster production questions. To view our template tutorials, go online to </a:t>
              </a:r>
              <a:r>
                <a:rPr lang="en-US" sz="1920" b="1" dirty="0">
                  <a:solidFill>
                    <a:srgbClr val="FFC000"/>
                  </a:solidFill>
                  <a:latin typeface="Trebuchet MS" pitchFamily="34" charset="0"/>
                </a:rPr>
                <a:t>PosterPresentations.com</a:t>
              </a:r>
              <a:r>
                <a:rPr lang="en-US" sz="1920" b="1" dirty="0">
                  <a:solidFill>
                    <a:schemeClr val="bg1"/>
                  </a:solidFill>
                  <a:latin typeface="Trebuchet MS" pitchFamily="34" charset="0"/>
                </a:rPr>
                <a:t> </a:t>
              </a:r>
              <a:r>
                <a:rPr lang="en-US" sz="1920" dirty="0">
                  <a:solidFill>
                    <a:schemeClr val="bg1"/>
                  </a:solidFill>
                  <a:latin typeface="Trebuchet MS" pitchFamily="34" charset="0"/>
                </a:rPr>
                <a:t>and click on HELP DESK.</a:t>
              </a:r>
            </a:p>
            <a:p>
              <a:pPr defTabSz="5267063"/>
              <a:r>
                <a:rPr lang="en-US" sz="1200" dirty="0">
                  <a:latin typeface="Trebuchet MS" pitchFamily="34" charset="0"/>
                </a:rPr>
                <a:t> </a:t>
              </a:r>
            </a:p>
            <a:p>
              <a:pPr defTabSz="5267063"/>
              <a:r>
                <a:rPr lang="en-US" sz="1920" dirty="0">
                  <a:solidFill>
                    <a:schemeClr val="bg1"/>
                  </a:solidFill>
                  <a:latin typeface="Trebuchet MS" pitchFamily="34" charset="0"/>
                </a:rPr>
                <a:t>When</a:t>
              </a:r>
              <a:r>
                <a:rPr lang="en-US" sz="1920" baseline="0" dirty="0">
                  <a:solidFill>
                    <a:schemeClr val="bg1"/>
                  </a:solidFill>
                  <a:latin typeface="Trebuchet MS" pitchFamily="34" charset="0"/>
                </a:rPr>
                <a:t> you are ready to</a:t>
              </a:r>
              <a:r>
                <a:rPr lang="en-US" sz="1920" dirty="0">
                  <a:solidFill>
                    <a:schemeClr val="bg1"/>
                  </a:solidFill>
                  <a:latin typeface="Trebuchet MS" pitchFamily="34" charset="0"/>
                </a:rPr>
                <a:t> </a:t>
              </a:r>
              <a:r>
                <a:rPr lang="en-US" sz="1920" baseline="0" dirty="0">
                  <a:solidFill>
                    <a:schemeClr val="bg1"/>
                  </a:solidFill>
                  <a:latin typeface="Trebuchet MS" pitchFamily="34" charset="0"/>
                </a:rPr>
                <a:t> print your poster</a:t>
              </a:r>
              <a:r>
                <a:rPr lang="en-US" sz="1920" dirty="0">
                  <a:solidFill>
                    <a:schemeClr val="bg1"/>
                  </a:solidFill>
                  <a:latin typeface="Trebuchet MS" pitchFamily="34" charset="0"/>
                </a:rPr>
                <a:t>,</a:t>
              </a:r>
              <a:r>
                <a:rPr lang="en-US" sz="1920" baseline="0" dirty="0">
                  <a:solidFill>
                    <a:schemeClr val="bg1"/>
                  </a:solidFill>
                  <a:latin typeface="Trebuchet MS" pitchFamily="34" charset="0"/>
                </a:rPr>
                <a:t> go online to </a:t>
              </a:r>
              <a:r>
                <a:rPr lang="en-US" sz="1920" b="0" dirty="0">
                  <a:solidFill>
                    <a:schemeClr val="bg1"/>
                  </a:solidFill>
                  <a:latin typeface="Trebuchet MS" pitchFamily="34" charset="0"/>
                </a:rPr>
                <a:t>PosterPresentations.com</a:t>
              </a:r>
              <a:br>
                <a:rPr lang="en-US" sz="1920" dirty="0">
                  <a:solidFill>
                    <a:schemeClr val="bg1"/>
                  </a:solidFill>
                  <a:latin typeface="Trebuchet MS" pitchFamily="34" charset="0"/>
                </a:rPr>
              </a:br>
              <a:r>
                <a:rPr lang="en-US" sz="1200" dirty="0">
                  <a:solidFill>
                    <a:schemeClr val="bg1"/>
                  </a:solidFill>
                  <a:latin typeface="Trebuchet MS" pitchFamily="34" charset="0"/>
                </a:rPr>
                <a:t> </a:t>
              </a:r>
            </a:p>
            <a:p>
              <a:pPr algn="l" defTabSz="4518767"/>
              <a:r>
                <a:rPr lang="en-US" sz="1920" b="0" dirty="0">
                  <a:solidFill>
                    <a:schemeClr val="bg1"/>
                  </a:solidFill>
                  <a:latin typeface="Trebuchet MS" pitchFamily="34" charset="0"/>
                </a:rPr>
                <a:t>Need</a:t>
              </a:r>
              <a:r>
                <a:rPr lang="en-US" sz="1920" b="0" baseline="0" dirty="0">
                  <a:solidFill>
                    <a:schemeClr val="bg1"/>
                  </a:solidFill>
                  <a:latin typeface="Trebuchet MS" pitchFamily="34" charset="0"/>
                </a:rPr>
                <a:t> assistance? Call us at </a:t>
              </a:r>
              <a:r>
                <a:rPr lang="en-US" sz="1920" b="0" dirty="0">
                  <a:solidFill>
                    <a:srgbClr val="FFC000"/>
                  </a:solidFill>
                  <a:latin typeface="Trebuchet MS" pitchFamily="34" charset="0"/>
                </a:rPr>
                <a:t>1.510.649.3001</a:t>
              </a:r>
            </a:p>
            <a:p>
              <a:pPr algn="l" defTabSz="4518767"/>
              <a:r>
                <a:rPr lang="en-US" sz="1200" b="1" dirty="0">
                  <a:solidFill>
                    <a:srgbClr val="FFFF00"/>
                  </a:solidFill>
                  <a:latin typeface="Trebuchet MS" pitchFamily="34" charset="0"/>
                </a:rPr>
                <a:t> </a:t>
              </a:r>
            </a:p>
            <a:p>
              <a:pPr algn="ctr"/>
              <a:endParaRPr lang="en-US" sz="1680" b="1" dirty="0">
                <a:solidFill>
                  <a:schemeClr val="bg1"/>
                </a:solidFill>
                <a:latin typeface="Trebuchet MS" pitchFamily="34" charset="0"/>
              </a:endParaRPr>
            </a:p>
            <a:p>
              <a:pPr algn="ctr"/>
              <a:r>
                <a:rPr lang="en-US" sz="2880" b="1" spc="720" dirty="0">
                  <a:solidFill>
                    <a:schemeClr val="bg1"/>
                  </a:solidFill>
                  <a:latin typeface="Trebuchet MS" pitchFamily="34" charset="0"/>
                </a:rPr>
                <a:t>QUICK START</a:t>
              </a:r>
            </a:p>
            <a:p>
              <a:pPr algn="ctr"/>
              <a:r>
                <a:rPr lang="en-US" sz="1200" b="1" baseline="0" dirty="0">
                  <a:solidFill>
                    <a:schemeClr val="bg1"/>
                  </a:solidFill>
                  <a:latin typeface="Trebuchet MS" pitchFamily="34" charset="0"/>
                </a:rPr>
                <a:t> </a:t>
              </a:r>
            </a:p>
            <a:p>
              <a:pPr algn="ctr"/>
              <a:r>
                <a:rPr lang="en-US" sz="2160" b="1" baseline="0" dirty="0">
                  <a:solidFill>
                    <a:srgbClr val="FFC000"/>
                  </a:solidFill>
                  <a:latin typeface="Trebuchet MS" pitchFamily="34" charset="0"/>
                </a:rPr>
                <a:t>Zoom in and out</a:t>
              </a:r>
            </a:p>
            <a:p>
              <a:pPr marL="1443990" indent="0" algn="l" defTabSz="1021080"/>
              <a:r>
                <a:rPr lang="en-US" sz="168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920" b="0" baseline="0" dirty="0">
                <a:solidFill>
                  <a:schemeClr val="bg1"/>
                </a:solidFill>
                <a:latin typeface="Trebuchet MS" pitchFamily="34" charset="0"/>
              </a:endParaRPr>
            </a:p>
            <a:p>
              <a:pPr algn="ctr"/>
              <a:r>
                <a:rPr lang="en-US" sz="2160" b="1" baseline="0" dirty="0">
                  <a:solidFill>
                    <a:srgbClr val="FFC000"/>
                  </a:solidFill>
                  <a:latin typeface="Trebuchet MS" pitchFamily="34" charset="0"/>
                </a:rPr>
                <a:t>Title, Authors, and Affiliations</a:t>
              </a:r>
            </a:p>
            <a:p>
              <a:pPr algn="l"/>
              <a:r>
                <a:rPr lang="en-US" sz="168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8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200" b="0" spc="0" baseline="0" dirty="0">
                  <a:solidFill>
                    <a:schemeClr val="bg1">
                      <a:lumMod val="75000"/>
                    </a:schemeClr>
                  </a:solidFill>
                  <a:latin typeface="Trebuchet MS" pitchFamily="34" charset="0"/>
                </a:rPr>
                <a:t> </a:t>
              </a:r>
            </a:p>
            <a:p>
              <a:pPr algn="l"/>
              <a:r>
                <a:rPr lang="en-US" sz="1680" b="1" spc="360" baseline="0" dirty="0">
                  <a:solidFill>
                    <a:srgbClr val="FFC000"/>
                  </a:solidFill>
                  <a:latin typeface="Trebuchet MS" pitchFamily="34" charset="0"/>
                </a:rPr>
                <a:t>TIP</a:t>
              </a:r>
              <a:r>
                <a:rPr lang="en-US" sz="1680" b="1" baseline="0" dirty="0">
                  <a:solidFill>
                    <a:srgbClr val="FFC000"/>
                  </a:solidFill>
                  <a:latin typeface="Trebuchet MS" pitchFamily="34" charset="0"/>
                </a:rPr>
                <a:t>: </a:t>
              </a:r>
              <a:r>
                <a:rPr lang="en-US" sz="1680" b="0" baseline="0" dirty="0">
                  <a:solidFill>
                    <a:schemeClr val="bg1">
                      <a:lumMod val="75000"/>
                    </a:schemeClr>
                  </a:solidFill>
                  <a:latin typeface="Trebuchet MS" pitchFamily="34" charset="0"/>
                </a:rPr>
                <a:t>The font size of your title should be bigger than your name(s) and institution name(s).</a:t>
              </a:r>
            </a:p>
            <a:p>
              <a:pPr algn="l"/>
              <a:br>
                <a:rPr lang="en-US" sz="1920" b="1" baseline="0" dirty="0">
                  <a:solidFill>
                    <a:schemeClr val="bg1"/>
                  </a:solidFill>
                  <a:latin typeface="Trebuchet MS" pitchFamily="34" charset="0"/>
                </a:rPr>
              </a:br>
              <a:endParaRPr lang="en-US" sz="1920" b="1" dirty="0">
                <a:solidFill>
                  <a:schemeClr val="bg1"/>
                </a:solidFill>
                <a:latin typeface="Trebuchet MS" pitchFamily="34" charset="0"/>
              </a:endParaRPr>
            </a:p>
            <a:p>
              <a:pPr algn="ctr"/>
              <a:endParaRPr lang="en-US" sz="1920" b="1" dirty="0">
                <a:solidFill>
                  <a:srgbClr val="FFC000"/>
                </a:solidFill>
                <a:latin typeface="Trebuchet MS" pitchFamily="34" charset="0"/>
              </a:endParaRPr>
            </a:p>
            <a:p>
              <a:pPr algn="ctr"/>
              <a:endParaRPr lang="en-US" sz="1920" b="1" dirty="0">
                <a:solidFill>
                  <a:srgbClr val="FFC000"/>
                </a:solidFill>
                <a:latin typeface="Trebuchet MS" pitchFamily="34" charset="0"/>
              </a:endParaRPr>
            </a:p>
            <a:p>
              <a:pPr algn="ctr"/>
              <a:r>
                <a:rPr lang="en-US" sz="2160" b="1" dirty="0">
                  <a:solidFill>
                    <a:srgbClr val="FFC000"/>
                  </a:solidFill>
                  <a:latin typeface="Trebuchet MS" pitchFamily="34" charset="0"/>
                </a:rPr>
                <a:t>Adding Logos</a:t>
              </a:r>
              <a:r>
                <a:rPr lang="en-US" sz="2160" b="1" baseline="0" dirty="0">
                  <a:solidFill>
                    <a:srgbClr val="FFC000"/>
                  </a:solidFill>
                  <a:latin typeface="Trebuchet MS" pitchFamily="34" charset="0"/>
                </a:rPr>
                <a:t> / Seals</a:t>
              </a:r>
            </a:p>
            <a:p>
              <a:pPr algn="l"/>
              <a:r>
                <a:rPr lang="en-US" sz="168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200" b="0" spc="360" baseline="0" dirty="0">
                <a:solidFill>
                  <a:schemeClr val="bg1">
                    <a:lumMod val="75000"/>
                  </a:schemeClr>
                </a:solidFill>
                <a:latin typeface="Trebuchet MS" pitchFamily="34" charset="0"/>
              </a:endParaRPr>
            </a:p>
            <a:p>
              <a:pPr algn="l"/>
              <a:r>
                <a:rPr lang="en-US" sz="1680" b="1" spc="360" baseline="0" dirty="0">
                  <a:solidFill>
                    <a:srgbClr val="FFC000"/>
                  </a:solidFill>
                  <a:latin typeface="Trebuchet MS" pitchFamily="34" charset="0"/>
                </a:rPr>
                <a:t>TIP:</a:t>
              </a:r>
              <a:r>
                <a:rPr lang="en-US" sz="1680" b="1" spc="0" baseline="0" dirty="0">
                  <a:solidFill>
                    <a:srgbClr val="FFC000"/>
                  </a:solidFill>
                  <a:latin typeface="Trebuchet MS" pitchFamily="34" charset="0"/>
                </a:rPr>
                <a:t> </a:t>
              </a:r>
              <a:r>
                <a:rPr lang="en-US" sz="1680" b="0" baseline="0" dirty="0">
                  <a:solidFill>
                    <a:schemeClr val="bg1">
                      <a:lumMod val="75000"/>
                    </a:schemeClr>
                  </a:solidFill>
                  <a:latin typeface="Trebuchet MS" pitchFamily="34" charset="0"/>
                </a:rPr>
                <a:t>See if your company’s logo is available on our free poster templates page.</a:t>
              </a:r>
            </a:p>
            <a:p>
              <a:pPr algn="l"/>
              <a:endParaRPr lang="en-US" sz="1680" b="0" baseline="0" dirty="0">
                <a:latin typeface="Trebuchet MS" pitchFamily="34" charset="0"/>
              </a:endParaRPr>
            </a:p>
            <a:p>
              <a:pPr algn="ctr"/>
              <a:r>
                <a:rPr lang="en-US" sz="2160" b="1" baseline="0" dirty="0">
                  <a:solidFill>
                    <a:srgbClr val="FFC000"/>
                  </a:solidFill>
                  <a:latin typeface="Trebuchet MS" pitchFamily="34" charset="0"/>
                </a:rPr>
                <a:t>Photographs / Graphics</a:t>
              </a:r>
            </a:p>
            <a:p>
              <a:pPr algn="l" defTabSz="1173480"/>
              <a:r>
                <a:rPr lang="en-US" sz="168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80" b="0" spc="0" baseline="0" dirty="0">
                  <a:solidFill>
                    <a:schemeClr val="bg1">
                      <a:lumMod val="75000"/>
                    </a:schemeClr>
                  </a:solidFill>
                  <a:latin typeface="Trebuchet MS" pitchFamily="34" charset="0"/>
                </a:rPr>
                <a:t>disproportionally.</a:t>
              </a:r>
            </a:p>
            <a:p>
              <a:pPr algn="l" defTabSz="1173480"/>
              <a:endParaRPr lang="en-US" sz="1680" b="0" baseline="0" dirty="0">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r>
                <a:rPr lang="en-US" sz="2160" b="1" baseline="0" dirty="0">
                  <a:solidFill>
                    <a:srgbClr val="FFC000"/>
                  </a:solidFill>
                  <a:latin typeface="Trebuchet MS" pitchFamily="34" charset="0"/>
                </a:rPr>
                <a:t>Image Quality Check</a:t>
              </a:r>
            </a:p>
            <a:p>
              <a:pPr lvl="0" algn="l" defTabSz="1173480"/>
              <a:r>
                <a:rPr lang="en-US" sz="1680" b="0" baseline="0" dirty="0">
                  <a:solidFill>
                    <a:schemeClr val="bg1">
                      <a:lumMod val="75000"/>
                    </a:schemeClr>
                  </a:solidFill>
                  <a:latin typeface="Trebuchet MS" pitchFamily="34" charset="0"/>
                </a:rPr>
                <a:t>Zoom in and look at your images at 100% magnification. If they look good they will print well. </a:t>
              </a:r>
              <a:endParaRPr lang="en-US" sz="1920" b="0" dirty="0">
                <a:latin typeface="Trebuchet MS" pitchFamily="34" charset="0"/>
              </a:endParaRPr>
            </a:p>
          </p:txBody>
        </p:sp>
        <p:cxnSp>
          <p:nvCxnSpPr>
            <p:cNvPr id="37" name="Straight Connector 36"/>
            <p:cNvCxnSpPr/>
            <p:nvPr/>
          </p:nvCxnSpPr>
          <p:spPr>
            <a:xfrm>
              <a:off x="-11220550" y="6395410"/>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userDrawn="1"/>
          </p:nvPicPr>
          <p:blipFill>
            <a:blip r:embed="rId4"/>
            <a:stretch>
              <a:fillRect/>
            </a:stretch>
          </p:blipFill>
          <p:spPr>
            <a:xfrm>
              <a:off x="-10736023" y="7928687"/>
              <a:ext cx="1597665" cy="1001614"/>
            </a:xfrm>
            <a:prstGeom prst="rect">
              <a:avLst/>
            </a:prstGeom>
          </p:spPr>
        </p:pic>
        <p:pic>
          <p:nvPicPr>
            <p:cNvPr id="39" name="Picture 38"/>
            <p:cNvPicPr>
              <a:picLocks noChangeAspect="1"/>
            </p:cNvPicPr>
            <p:nvPr userDrawn="1"/>
          </p:nvPicPr>
          <p:blipFill>
            <a:blip r:embed="rId5"/>
            <a:stretch>
              <a:fillRect/>
            </a:stretch>
          </p:blipFill>
          <p:spPr>
            <a:xfrm>
              <a:off x="-10736023" y="12354606"/>
              <a:ext cx="9986807" cy="877997"/>
            </a:xfrm>
            <a:prstGeom prst="rect">
              <a:avLst/>
            </a:prstGeom>
          </p:spPr>
        </p:pic>
        <p:grpSp>
          <p:nvGrpSpPr>
            <p:cNvPr id="40" name="Group 39"/>
            <p:cNvGrpSpPr/>
            <p:nvPr userDrawn="1"/>
          </p:nvGrpSpPr>
          <p:grpSpPr>
            <a:xfrm>
              <a:off x="-9844888" y="19920598"/>
              <a:ext cx="7631077" cy="1951512"/>
              <a:chOff x="-4516464" y="11354921"/>
              <a:chExt cx="3516822" cy="1075927"/>
            </a:xfrm>
          </p:grpSpPr>
          <p:grpSp>
            <p:nvGrpSpPr>
              <p:cNvPr id="50" name="Group 49"/>
              <p:cNvGrpSpPr/>
              <p:nvPr userDrawn="1"/>
            </p:nvGrpSpPr>
            <p:grpSpPr>
              <a:xfrm>
                <a:off x="-2783494" y="11354965"/>
                <a:ext cx="624373" cy="877769"/>
                <a:chOff x="-3958698" y="11538812"/>
                <a:chExt cx="779266" cy="1257833"/>
              </a:xfrm>
            </p:grpSpPr>
            <p:pic>
              <p:nvPicPr>
                <p:cNvPr id="56" name="Picture 55"/>
                <p:cNvPicPr>
                  <a:picLocks noChangeAspect="1"/>
                </p:cNvPicPr>
                <p:nvPr userDrawn="1"/>
              </p:nvPicPr>
              <p:blipFill>
                <a:blip r:embed="rId6"/>
                <a:stretch>
                  <a:fillRect/>
                </a:stretch>
              </p:blipFill>
              <p:spPr>
                <a:xfrm>
                  <a:off x="-3948160" y="11538812"/>
                  <a:ext cx="768728" cy="1090753"/>
                </a:xfrm>
                <a:prstGeom prst="rect">
                  <a:avLst/>
                </a:prstGeom>
              </p:spPr>
            </p:pic>
            <p:sp>
              <p:nvSpPr>
                <p:cNvPr id="57" name="TextBox 56"/>
                <p:cNvSpPr txBox="1"/>
                <p:nvPr userDrawn="1"/>
              </p:nvSpPr>
              <p:spPr>
                <a:xfrm>
                  <a:off x="-3958698" y="12577802"/>
                  <a:ext cx="779263" cy="218843"/>
                </a:xfrm>
                <a:prstGeom prst="rect">
                  <a:avLst/>
                </a:prstGeom>
                <a:solidFill>
                  <a:schemeClr val="accent1"/>
                </a:solidFill>
                <a:ln>
                  <a:noFill/>
                </a:ln>
              </p:spPr>
              <p:txBody>
                <a:bodyPr wrap="square" lIns="0" tIns="0" rIns="0" bIns="0" rtlCol="0">
                  <a:spAutoFit/>
                </a:bodyPr>
                <a:lstStyle/>
                <a:p>
                  <a:pPr algn="ctr"/>
                  <a:r>
                    <a:rPr lang="en-US" sz="1440" b="1" dirty="0">
                      <a:solidFill>
                        <a:schemeClr val="tx1"/>
                      </a:solidFill>
                    </a:rPr>
                    <a:t>ORIGINAL</a:t>
                  </a:r>
                </a:p>
              </p:txBody>
            </p:sp>
          </p:grpSp>
          <p:grpSp>
            <p:nvGrpSpPr>
              <p:cNvPr id="51" name="Group 50"/>
              <p:cNvGrpSpPr/>
              <p:nvPr userDrawn="1"/>
            </p:nvGrpSpPr>
            <p:grpSpPr>
              <a:xfrm>
                <a:off x="-2033159" y="11354921"/>
                <a:ext cx="1033517" cy="887870"/>
                <a:chOff x="-2921738" y="11604219"/>
                <a:chExt cx="1420279" cy="1220131"/>
              </a:xfrm>
            </p:grpSpPr>
            <p:pic>
              <p:nvPicPr>
                <p:cNvPr id="54" name="Picture 53"/>
                <p:cNvPicPr>
                  <a:picLocks noChangeAspect="1"/>
                </p:cNvPicPr>
                <p:nvPr userDrawn="1"/>
              </p:nvPicPr>
              <p:blipFill>
                <a:blip r:embed="rId6"/>
                <a:stretch>
                  <a:fillRect/>
                </a:stretch>
              </p:blipFill>
              <p:spPr>
                <a:xfrm>
                  <a:off x="-2921738" y="11604219"/>
                  <a:ext cx="1420279" cy="1029695"/>
                </a:xfrm>
                <a:prstGeom prst="rect">
                  <a:avLst/>
                </a:prstGeom>
              </p:spPr>
            </p:pic>
            <p:sp>
              <p:nvSpPr>
                <p:cNvPr id="55" name="TextBox 54"/>
                <p:cNvSpPr txBox="1"/>
                <p:nvPr userDrawn="1"/>
              </p:nvSpPr>
              <p:spPr>
                <a:xfrm>
                  <a:off x="-2918992" y="12579504"/>
                  <a:ext cx="1417533" cy="244846"/>
                </a:xfrm>
                <a:prstGeom prst="rect">
                  <a:avLst/>
                </a:prstGeom>
                <a:solidFill>
                  <a:srgbClr val="FF0000"/>
                </a:solidFill>
              </p:spPr>
              <p:txBody>
                <a:bodyPr wrap="square" lIns="0" tIns="0" rIns="0" bIns="0" rtlCol="0">
                  <a:spAutoFit/>
                </a:bodyPr>
                <a:lstStyle/>
                <a:p>
                  <a:pPr algn="ctr"/>
                  <a:r>
                    <a:rPr lang="en-US" sz="1680" b="1" dirty="0">
                      <a:solidFill>
                        <a:schemeClr val="bg1"/>
                      </a:solidFill>
                    </a:rPr>
                    <a:t>DISTORTED</a:t>
                  </a:r>
                  <a:endParaRPr lang="en-US" sz="840" b="1" dirty="0">
                    <a:solidFill>
                      <a:schemeClr val="bg1"/>
                    </a:solidFill>
                  </a:endParaRPr>
                </a:p>
              </p:txBody>
            </p:sp>
          </p:grpSp>
          <p:pic>
            <p:nvPicPr>
              <p:cNvPr id="52" name="Picture 51"/>
              <p:cNvPicPr>
                <a:picLocks noChangeAspect="1"/>
              </p:cNvPicPr>
              <p:nvPr userDrawn="1"/>
            </p:nvPicPr>
            <p:blipFill>
              <a:blip r:embed="rId7"/>
              <a:stretch>
                <a:fillRect/>
              </a:stretch>
            </p:blipFill>
            <p:spPr>
              <a:xfrm>
                <a:off x="-4516464" y="11354941"/>
                <a:ext cx="1098742" cy="847761"/>
              </a:xfrm>
              <a:prstGeom prst="rect">
                <a:avLst/>
              </a:prstGeom>
            </p:spPr>
          </p:pic>
          <p:sp>
            <p:nvSpPr>
              <p:cNvPr id="53" name="TextBox 52"/>
              <p:cNvSpPr txBox="1"/>
              <p:nvPr userDrawn="1"/>
            </p:nvSpPr>
            <p:spPr>
              <a:xfrm>
                <a:off x="-4471893" y="12252677"/>
                <a:ext cx="1035685" cy="178171"/>
              </a:xfrm>
              <a:prstGeom prst="rect">
                <a:avLst/>
              </a:prstGeom>
              <a:noFill/>
            </p:spPr>
            <p:txBody>
              <a:bodyPr wrap="square" lIns="0" tIns="0" rIns="0" bIns="0" rtlCol="0">
                <a:spAutoFit/>
              </a:bodyPr>
              <a:lstStyle/>
              <a:p>
                <a:pPr algn="ctr"/>
                <a:r>
                  <a:rPr lang="en-US" sz="1680" dirty="0">
                    <a:solidFill>
                      <a:schemeClr val="bg1"/>
                    </a:solidFill>
                  </a:rPr>
                  <a:t>Corner</a:t>
                </a:r>
                <a:r>
                  <a:rPr lang="en-US" sz="1680" baseline="0" dirty="0">
                    <a:solidFill>
                      <a:schemeClr val="bg1"/>
                    </a:solidFill>
                  </a:rPr>
                  <a:t> handles</a:t>
                </a:r>
                <a:endParaRPr lang="en-US" sz="1680" dirty="0">
                  <a:solidFill>
                    <a:schemeClr val="bg1"/>
                  </a:solidFill>
                </a:endParaRPr>
              </a:p>
            </p:txBody>
          </p:sp>
        </p:grpSp>
        <p:grpSp>
          <p:nvGrpSpPr>
            <p:cNvPr id="45" name="Group 44"/>
            <p:cNvGrpSpPr/>
            <p:nvPr userDrawn="1"/>
          </p:nvGrpSpPr>
          <p:grpSpPr>
            <a:xfrm>
              <a:off x="-10453962" y="23717523"/>
              <a:ext cx="9139098" cy="2061267"/>
              <a:chOff x="-4818882" y="13423406"/>
              <a:chExt cx="4211801" cy="1136440"/>
            </a:xfrm>
          </p:grpSpPr>
          <p:graphicFrame>
            <p:nvGraphicFramePr>
              <p:cNvPr id="46" name="Object 45"/>
              <p:cNvGraphicFramePr>
                <a:graphicFrameLocks noChangeAspect="1"/>
              </p:cNvGraphicFramePr>
              <p:nvPr userDrawn="1">
                <p:extLst>
                  <p:ext uri="{D42A27DB-BD31-4B8C-83A1-F6EECF244321}">
                    <p14:modId xmlns:p14="http://schemas.microsoft.com/office/powerpoint/2010/main" val="1264841653"/>
                  </p:ext>
                </p:extLst>
              </p:nvPr>
            </p:nvGraphicFramePr>
            <p:xfrm>
              <a:off x="-4610234" y="13433123"/>
              <a:ext cx="1828800" cy="1117600"/>
            </p:xfrm>
            <a:graphic>
              <a:graphicData uri="http://schemas.openxmlformats.org/presentationml/2006/ole">
                <mc:AlternateContent xmlns:mc="http://schemas.openxmlformats.org/markup-compatibility/2006">
                  <mc:Choice xmlns:v="urn:schemas-microsoft-com:vml" Requires="v">
                    <p:oleObj spid="_x0000_s137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10234" y="13433123"/>
                            <a:ext cx="1828800" cy="1117600"/>
                          </a:xfrm>
                          <a:prstGeom prst="rect">
                            <a:avLst/>
                          </a:prstGeom>
                        </p:spPr>
                      </p:pic>
                    </p:oleObj>
                  </mc:Fallback>
                </mc:AlternateContent>
              </a:graphicData>
            </a:graphic>
          </p:graphicFrame>
          <p:graphicFrame>
            <p:nvGraphicFramePr>
              <p:cNvPr id="47" name="Object 46"/>
              <p:cNvGraphicFramePr>
                <a:graphicFrameLocks noChangeAspect="1"/>
              </p:cNvGraphicFramePr>
              <p:nvPr userDrawn="1">
                <p:extLst>
                  <p:ext uri="{D42A27DB-BD31-4B8C-83A1-F6EECF244321}">
                    <p14:modId xmlns:p14="http://schemas.microsoft.com/office/powerpoint/2010/main" val="1848138043"/>
                  </p:ext>
                </p:extLst>
              </p:nvPr>
            </p:nvGraphicFramePr>
            <p:xfrm>
              <a:off x="-2637523" y="13442246"/>
              <a:ext cx="1828800" cy="1117600"/>
            </p:xfrm>
            <a:graphic>
              <a:graphicData uri="http://schemas.openxmlformats.org/presentationml/2006/ole">
                <mc:AlternateContent xmlns:mc="http://schemas.openxmlformats.org/markup-compatibility/2006">
                  <mc:Choice xmlns:v="urn:schemas-microsoft-com:vml" Requires="v">
                    <p:oleObj spid="_x0000_s137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637523" y="13442246"/>
                            <a:ext cx="1828800" cy="1117600"/>
                          </a:xfrm>
                          <a:prstGeom prst="rect">
                            <a:avLst/>
                          </a:prstGeom>
                        </p:spPr>
                      </p:pic>
                    </p:oleObj>
                  </mc:Fallback>
                </mc:AlternateContent>
              </a:graphicData>
            </a:graphic>
          </p:graphicFrame>
          <p:sp>
            <p:nvSpPr>
              <p:cNvPr id="48" name="TextBox 47"/>
              <p:cNvSpPr txBox="1"/>
              <p:nvPr userDrawn="1"/>
            </p:nvSpPr>
            <p:spPr>
              <a:xfrm rot="16200000">
                <a:off x="-5312672" y="13926909"/>
                <a:ext cx="1117601" cy="130021"/>
              </a:xfrm>
              <a:prstGeom prst="rect">
                <a:avLst/>
              </a:prstGeom>
              <a:noFill/>
            </p:spPr>
            <p:txBody>
              <a:bodyPr wrap="square" lIns="0" tIns="0" rIns="0" bIns="0" rtlCol="0">
                <a:spAutoFit/>
              </a:bodyPr>
              <a:lstStyle/>
              <a:p>
                <a:pPr algn="ctr"/>
                <a:r>
                  <a:rPr lang="en-US" sz="1320" dirty="0">
                    <a:solidFill>
                      <a:srgbClr val="92D050"/>
                    </a:solidFill>
                  </a:rPr>
                  <a:t>Good</a:t>
                </a:r>
                <a:r>
                  <a:rPr lang="en-US" sz="1320" baseline="0" dirty="0">
                    <a:solidFill>
                      <a:srgbClr val="92D050"/>
                    </a:solidFill>
                  </a:rPr>
                  <a:t> </a:t>
                </a:r>
                <a:r>
                  <a:rPr lang="en-US" sz="1320" baseline="0" dirty="0">
                    <a:solidFill>
                      <a:schemeClr val="bg1"/>
                    </a:solidFill>
                  </a:rPr>
                  <a:t>printing quality</a:t>
                </a:r>
                <a:endParaRPr lang="en-US" sz="1320" dirty="0">
                  <a:solidFill>
                    <a:schemeClr val="bg1"/>
                  </a:solidFill>
                </a:endParaRPr>
              </a:p>
            </p:txBody>
          </p:sp>
          <p:sp>
            <p:nvSpPr>
              <p:cNvPr id="49" name="TextBox 48"/>
              <p:cNvSpPr txBox="1"/>
              <p:nvPr userDrawn="1"/>
            </p:nvSpPr>
            <p:spPr>
              <a:xfrm rot="16200000">
                <a:off x="-1236802" y="13911287"/>
                <a:ext cx="1117601" cy="141840"/>
              </a:xfrm>
              <a:prstGeom prst="rect">
                <a:avLst/>
              </a:prstGeom>
              <a:noFill/>
            </p:spPr>
            <p:txBody>
              <a:bodyPr wrap="square" lIns="0" tIns="0" rIns="0" bIns="0" rtlCol="0">
                <a:spAutoFit/>
              </a:bodyPr>
              <a:lstStyle/>
              <a:p>
                <a:pPr algn="ctr"/>
                <a:r>
                  <a:rPr lang="en-US" sz="1440" dirty="0">
                    <a:solidFill>
                      <a:srgbClr val="FF0000"/>
                    </a:solidFill>
                  </a:rPr>
                  <a:t>Bad </a:t>
                </a:r>
                <a:r>
                  <a:rPr lang="en-US" sz="1440" dirty="0">
                    <a:solidFill>
                      <a:schemeClr val="bg1"/>
                    </a:solidFill>
                  </a:rPr>
                  <a:t>printing quality</a:t>
                </a:r>
              </a:p>
            </p:txBody>
          </p:sp>
        </p:grpSp>
      </p:grpSp>
      <p:grpSp>
        <p:nvGrpSpPr>
          <p:cNvPr id="58" name="Group 57"/>
          <p:cNvGrpSpPr>
            <a:grpSpLocks noChangeAspect="1"/>
          </p:cNvGrpSpPr>
          <p:nvPr userDrawn="1"/>
        </p:nvGrpSpPr>
        <p:grpSpPr>
          <a:xfrm>
            <a:off x="33471805" y="14957"/>
            <a:ext cx="7959312" cy="21930643"/>
            <a:chOff x="36782324" y="0"/>
            <a:chExt cx="11062139" cy="27432000"/>
          </a:xfrm>
        </p:grpSpPr>
        <p:sp>
          <p:nvSpPr>
            <p:cNvPr id="59" name="Rectangle 58"/>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360" b="1" spc="720" dirty="0">
                  <a:solidFill>
                    <a:schemeClr val="bg1"/>
                  </a:solidFill>
                  <a:latin typeface="Trebuchet MS" pitchFamily="34" charset="0"/>
                </a:rPr>
                <a:t>QUICK START (cont.)</a:t>
              </a:r>
            </a:p>
            <a:p>
              <a:pPr algn="ctr"/>
              <a:endParaRPr lang="en-US" sz="2880" b="1" baseline="0" dirty="0">
                <a:solidFill>
                  <a:schemeClr val="bg1"/>
                </a:solidFill>
                <a:latin typeface="Trebuchet MS" pitchFamily="34" charset="0"/>
              </a:endParaRPr>
            </a:p>
            <a:p>
              <a:pPr algn="ctr"/>
              <a:r>
                <a:rPr lang="en-US" sz="2160" b="1" baseline="0" dirty="0">
                  <a:solidFill>
                    <a:srgbClr val="FFC000"/>
                  </a:solidFill>
                  <a:latin typeface="Trebuchet MS" pitchFamily="34" charset="0"/>
                </a:rPr>
                <a:t>How to change the template color theme</a:t>
              </a:r>
            </a:p>
            <a:p>
              <a:pPr marL="0" marR="0" lvl="2" indent="0" algn="l" defTabSz="137160" rtl="0" eaLnBrk="1" fontAlgn="auto" latinLnBrk="0" hangingPunct="1">
                <a:lnSpc>
                  <a:spcPct val="100000"/>
                </a:lnSpc>
                <a:spcBef>
                  <a:spcPts val="0"/>
                </a:spcBef>
                <a:spcAft>
                  <a:spcPts val="0"/>
                </a:spcAft>
                <a:buClrTx/>
                <a:buSzTx/>
                <a:buFontTx/>
                <a:buNone/>
                <a:tabLst/>
                <a:defRPr/>
              </a:pPr>
              <a:r>
                <a:rPr lang="en-US" sz="168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80" b="0" spc="0" baseline="0" dirty="0">
                  <a:solidFill>
                    <a:schemeClr val="bg1">
                      <a:lumMod val="75000"/>
                    </a:schemeClr>
                  </a:solidFill>
                  <a:latin typeface="Trebuchet MS" pitchFamily="34" charset="0"/>
                </a:rPr>
                <a:t>also create your own color theme.</a:t>
              </a:r>
            </a:p>
            <a:p>
              <a:pPr marL="0" marR="0" lvl="2" indent="0" algn="l" defTabSz="137160" rtl="0" eaLnBrk="1" fontAlgn="auto" latinLnBrk="0" hangingPunct="1">
                <a:lnSpc>
                  <a:spcPct val="100000"/>
                </a:lnSpc>
                <a:spcBef>
                  <a:spcPts val="0"/>
                </a:spcBef>
                <a:spcAft>
                  <a:spcPts val="0"/>
                </a:spcAft>
                <a:buClrTx/>
                <a:buSzTx/>
                <a:buFontTx/>
                <a:buNone/>
                <a:tabLst/>
                <a:defRPr/>
              </a:pPr>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r>
                <a:rPr lang="en-US" sz="168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37160"/>
              <a:endParaRPr lang="en-US" sz="1680" b="0" baseline="0" dirty="0">
                <a:solidFill>
                  <a:schemeClr val="bg1">
                    <a:lumMod val="75000"/>
                  </a:schemeClr>
                </a:solidFill>
                <a:latin typeface="Trebuchet MS" pitchFamily="34" charset="0"/>
              </a:endParaRPr>
            </a:p>
            <a:p>
              <a:pPr algn="ctr"/>
              <a:r>
                <a:rPr lang="en-US" sz="2160" b="1" baseline="0" dirty="0">
                  <a:solidFill>
                    <a:srgbClr val="FFC000"/>
                  </a:solidFill>
                  <a:latin typeface="Trebuchet MS" pitchFamily="34" charset="0"/>
                </a:rPr>
                <a:t>How to add Text</a:t>
              </a:r>
            </a:p>
            <a:p>
              <a:pPr marL="2076450" lvl="2" indent="0" algn="l" defTabSz="137160"/>
              <a:r>
                <a:rPr lang="en-US" sz="168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822009" lvl="2" indent="0" algn="l" defTabSz="137160"/>
              <a:endParaRPr lang="en-US" sz="1680" b="0" baseline="0" dirty="0">
                <a:solidFill>
                  <a:schemeClr val="bg1">
                    <a:lumMod val="75000"/>
                  </a:schemeClr>
                </a:solidFill>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lang="en-US" sz="1680" b="0" baseline="0" dirty="0">
                  <a:solidFill>
                    <a:schemeClr val="bg1">
                      <a:lumMod val="75000"/>
                    </a:schemeClr>
                  </a:solidFill>
                  <a:latin typeface="Trebuchet MS" pitchFamily="34" charset="0"/>
                </a:rPr>
                <a:t> </a:t>
              </a:r>
              <a:r>
                <a:rPr kumimoji="0" lang="en-US" sz="216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80" b="0" baseline="0" dirty="0">
                <a:solidFill>
                  <a:schemeClr val="bg1">
                    <a:lumMod val="75000"/>
                  </a:schemeClr>
                </a:solidFill>
                <a:latin typeface="Trebuchet MS" pitchFamily="34" charset="0"/>
              </a:endParaRPr>
            </a:p>
            <a:p>
              <a:pPr marL="1822009" lvl="2" indent="0" algn="l" defTabSz="137160"/>
              <a:endParaRPr lang="en-US" sz="1680" b="0" baseline="0" dirty="0">
                <a:solidFill>
                  <a:schemeClr val="bg1">
                    <a:lumMod val="75000"/>
                  </a:schemeClr>
                </a:solidFill>
                <a:latin typeface="Trebuchet MS" pitchFamily="34" charset="0"/>
              </a:endParaRPr>
            </a:p>
            <a:p>
              <a:pPr algn="ctr"/>
              <a:r>
                <a:rPr lang="en-US" sz="2160" b="1" baseline="0" dirty="0">
                  <a:solidFill>
                    <a:srgbClr val="FFC000"/>
                  </a:solidFill>
                  <a:latin typeface="Trebuchet MS" pitchFamily="34" charset="0"/>
                </a:rPr>
                <a:t>How to add Tables</a:t>
              </a:r>
            </a:p>
            <a:p>
              <a:pPr marL="1165860" lvl="1" indent="0" algn="l" defTabSz="137160"/>
              <a:r>
                <a:rPr lang="en-US" sz="168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37160"/>
              <a:r>
                <a:rPr lang="en-US" sz="168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37160"/>
              <a:endParaRPr lang="en-US" sz="1680" b="0" baseline="0" dirty="0">
                <a:solidFill>
                  <a:schemeClr val="bg1">
                    <a:lumMod val="75000"/>
                  </a:schemeClr>
                </a:solidFill>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822009" rtl="0" eaLnBrk="1" fontAlgn="auto" latinLnBrk="0" hangingPunct="1">
                <a:lnSpc>
                  <a:spcPct val="100000"/>
                </a:lnSpc>
                <a:spcBef>
                  <a:spcPts val="0"/>
                </a:spcBef>
                <a:spcAft>
                  <a:spcPts val="0"/>
                </a:spcAft>
                <a:buClrTx/>
                <a:buSzTx/>
                <a:buFontTx/>
                <a:buNone/>
                <a:tabLst/>
                <a:defRPr/>
              </a:pPr>
              <a:endParaRPr kumimoji="0" lang="en-US" sz="216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37160" rtl="0" eaLnBrk="1" fontAlgn="auto" latinLnBrk="0" hangingPunct="1">
                <a:lnSpc>
                  <a:spcPct val="100000"/>
                </a:lnSpc>
                <a:spcBef>
                  <a:spcPts val="0"/>
                </a:spcBef>
                <a:spcAft>
                  <a:spcPts val="0"/>
                </a:spcAft>
                <a:buClrTx/>
                <a:buSzTx/>
                <a:buFontTx/>
                <a:buNone/>
                <a:tabLst/>
                <a:defRPr/>
              </a:pPr>
              <a:endParaRPr lang="en-US" sz="1680" b="0" baseline="0" dirty="0">
                <a:solidFill>
                  <a:schemeClr val="bg1">
                    <a:lumMod val="75000"/>
                  </a:schemeClr>
                </a:solidFill>
                <a:latin typeface="Trebuchet MS" pitchFamily="34" charset="0"/>
              </a:endParaRP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60" name="Object 59"/>
            <p:cNvGraphicFramePr>
              <a:graphicFrameLocks noChangeAspect="1"/>
            </p:cNvGraphicFramePr>
            <p:nvPr userDrawn="1">
              <p:extLst>
                <p:ext uri="{D42A27DB-BD31-4B8C-83A1-F6EECF244321}">
                  <p14:modId xmlns:p14="http://schemas.microsoft.com/office/powerpoint/2010/main" val="2202219233"/>
                </p:ext>
              </p:extLst>
            </p:nvPr>
          </p:nvGraphicFramePr>
          <p:xfrm>
            <a:off x="39540164" y="3976767"/>
            <a:ext cx="5586150" cy="1716939"/>
          </p:xfrm>
          <a:graphic>
            <a:graphicData uri="http://schemas.openxmlformats.org/presentationml/2006/ole">
              <mc:AlternateContent xmlns:mc="http://schemas.openxmlformats.org/markup-compatibility/2006">
                <mc:Choice xmlns:v="urn:schemas-microsoft-com:vml" Requires="v">
                  <p:oleObj spid="_x0000_s137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39540164" y="3976767"/>
                          <a:ext cx="5586150" cy="1716939"/>
                        </a:xfrm>
                        <a:prstGeom prst="rect">
                          <a:avLst/>
                        </a:prstGeom>
                      </p:spPr>
                    </p:pic>
                  </p:oleObj>
                </mc:Fallback>
              </mc:AlternateContent>
            </a:graphicData>
          </a:graphic>
        </p:graphicFrame>
        <p:pic>
          <p:nvPicPr>
            <p:cNvPr id="61" name="Picture 60"/>
            <p:cNvPicPr>
              <a:picLocks noChangeAspect="1"/>
            </p:cNvPicPr>
            <p:nvPr userDrawn="1"/>
          </p:nvPicPr>
          <p:blipFill>
            <a:blip r:embed="rId14"/>
            <a:stretch>
              <a:fillRect/>
            </a:stretch>
          </p:blipFill>
          <p:spPr>
            <a:xfrm>
              <a:off x="37296876" y="8347566"/>
              <a:ext cx="2969584" cy="1140240"/>
            </a:xfrm>
            <a:prstGeom prst="rect">
              <a:avLst/>
            </a:prstGeom>
            <a:ln>
              <a:noFill/>
            </a:ln>
          </p:spPr>
        </p:pic>
        <p:graphicFrame>
          <p:nvGraphicFramePr>
            <p:cNvPr id="62" name="Object 61"/>
            <p:cNvGraphicFramePr>
              <a:graphicFrameLocks noChangeAspect="1"/>
            </p:cNvGraphicFramePr>
            <p:nvPr userDrawn="1">
              <p:extLst>
                <p:ext uri="{D42A27DB-BD31-4B8C-83A1-F6EECF244321}">
                  <p14:modId xmlns:p14="http://schemas.microsoft.com/office/powerpoint/2010/main" val="1613568671"/>
                </p:ext>
              </p:extLst>
            </p:nvPr>
          </p:nvGraphicFramePr>
          <p:xfrm>
            <a:off x="37524683" y="12604371"/>
            <a:ext cx="1482265" cy="825421"/>
          </p:xfrm>
          <a:graphic>
            <a:graphicData uri="http://schemas.openxmlformats.org/presentationml/2006/ole">
              <mc:AlternateContent xmlns:mc="http://schemas.openxmlformats.org/markup-compatibility/2006">
                <mc:Choice xmlns:v="urn:schemas-microsoft-com:vml" Requires="v">
                  <p:oleObj spid="_x0000_s137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37524683" y="12604371"/>
                          <a:ext cx="1482265" cy="825421"/>
                        </a:xfrm>
                        <a:prstGeom prst="rect">
                          <a:avLst/>
                        </a:prstGeom>
                      </p:spPr>
                    </p:pic>
                  </p:oleObj>
                </mc:Fallback>
              </mc:AlternateContent>
            </a:graphicData>
          </a:graphic>
        </p:graphicFrame>
        <p:grpSp>
          <p:nvGrpSpPr>
            <p:cNvPr id="63" name="Group 62"/>
            <p:cNvGrpSpPr/>
            <p:nvPr userDrawn="1"/>
          </p:nvGrpSpPr>
          <p:grpSpPr>
            <a:xfrm>
              <a:off x="37163426" y="23152352"/>
              <a:ext cx="10354213" cy="1052915"/>
              <a:chOff x="31687960" y="29635357"/>
              <a:chExt cx="9771399" cy="1090622"/>
            </a:xfrm>
          </p:grpSpPr>
          <p:sp>
            <p:nvSpPr>
              <p:cNvPr id="65" name="Rounded Rectangle 64"/>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pic>
            <p:nvPicPr>
              <p:cNvPr id="66"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31813900" y="29733687"/>
                <a:ext cx="914401" cy="914399"/>
              </a:xfrm>
              <a:prstGeom prst="rect">
                <a:avLst/>
              </a:prstGeom>
              <a:noFill/>
              <a:ln>
                <a:noFill/>
              </a:ln>
            </p:spPr>
          </p:pic>
          <p:sp>
            <p:nvSpPr>
              <p:cNvPr id="67" name="TextBox 66"/>
              <p:cNvSpPr txBox="1"/>
              <p:nvPr userDrawn="1"/>
            </p:nvSpPr>
            <p:spPr>
              <a:xfrm>
                <a:off x="32788169" y="29700257"/>
                <a:ext cx="8671190" cy="789565"/>
              </a:xfrm>
              <a:prstGeom prst="rect">
                <a:avLst/>
              </a:prstGeom>
              <a:noFill/>
              <a:ln>
                <a:noFill/>
              </a:ln>
            </p:spPr>
            <p:txBody>
              <a:bodyPr wrap="square" rtlCol="0">
                <a:spAutoFit/>
              </a:bodyPr>
              <a:lstStyle/>
              <a:p>
                <a:r>
                  <a:rPr lang="en-US" sz="1680" dirty="0">
                    <a:solidFill>
                      <a:schemeClr val="tx2"/>
                    </a:solidFill>
                    <a:latin typeface="Trebuchet MS" pitchFamily="34" charset="0"/>
                  </a:rPr>
                  <a:t>Student</a:t>
                </a:r>
                <a:r>
                  <a:rPr lang="en-US" sz="1680" baseline="0" dirty="0">
                    <a:solidFill>
                      <a:schemeClr val="tx2"/>
                    </a:solidFill>
                    <a:latin typeface="Trebuchet MS" pitchFamily="34" charset="0"/>
                  </a:rPr>
                  <a:t> discounts are available on our </a:t>
                </a:r>
                <a:r>
                  <a:rPr lang="en-US" sz="1680" baseline="0" dirty="0" err="1">
                    <a:solidFill>
                      <a:schemeClr val="tx2"/>
                    </a:solidFill>
                    <a:latin typeface="Trebuchet MS" pitchFamily="34" charset="0"/>
                  </a:rPr>
                  <a:t>Facebook</a:t>
                </a:r>
                <a:r>
                  <a:rPr lang="en-US" sz="1680" baseline="0" dirty="0">
                    <a:solidFill>
                      <a:schemeClr val="tx2"/>
                    </a:solidFill>
                    <a:latin typeface="Trebuchet MS" pitchFamily="34" charset="0"/>
                  </a:rPr>
                  <a:t> page.</a:t>
                </a:r>
                <a:br>
                  <a:rPr lang="en-US" sz="1680" baseline="0" dirty="0">
                    <a:solidFill>
                      <a:schemeClr val="tx2"/>
                    </a:solidFill>
                    <a:latin typeface="Trebuchet MS" pitchFamily="34" charset="0"/>
                  </a:rPr>
                </a:br>
                <a:r>
                  <a:rPr lang="en-US" sz="1680" baseline="0" dirty="0">
                    <a:solidFill>
                      <a:schemeClr val="tx2"/>
                    </a:solidFill>
                    <a:latin typeface="Trebuchet MS" pitchFamily="34" charset="0"/>
                  </a:rPr>
                  <a:t>Go to </a:t>
                </a:r>
                <a:r>
                  <a:rPr lang="en-US" sz="1680" u="sng" baseline="0" dirty="0">
                    <a:solidFill>
                      <a:schemeClr val="tx2"/>
                    </a:solidFill>
                    <a:latin typeface="Trebuchet MS" pitchFamily="34" charset="0"/>
                  </a:rPr>
                  <a:t>PosterPresentations.com</a:t>
                </a:r>
                <a:r>
                  <a:rPr lang="en-US" sz="1680" baseline="0" dirty="0">
                    <a:solidFill>
                      <a:schemeClr val="tx2"/>
                    </a:solidFill>
                    <a:latin typeface="Trebuchet MS" pitchFamily="34" charset="0"/>
                  </a:rPr>
                  <a:t> and click on the FB icon. </a:t>
                </a:r>
                <a:endParaRPr lang="en-US" sz="1680" dirty="0">
                  <a:solidFill>
                    <a:schemeClr val="tx2"/>
                  </a:solidFill>
                  <a:latin typeface="Trebuchet MS" pitchFamily="34" charset="0"/>
                </a:endParaRPr>
              </a:p>
            </p:txBody>
          </p:sp>
        </p:grpSp>
      </p:grpSp>
      <p:sp>
        <p:nvSpPr>
          <p:cNvPr id="41" name="TextBox 40"/>
          <p:cNvSpPr txBox="1"/>
          <p:nvPr userDrawn="1"/>
        </p:nvSpPr>
        <p:spPr>
          <a:xfrm>
            <a:off x="33740266" y="19812195"/>
            <a:ext cx="6984499" cy="1113257"/>
          </a:xfrm>
          <a:prstGeom prst="rect">
            <a:avLst/>
          </a:prstGeom>
          <a:noFill/>
        </p:spPr>
        <p:txBody>
          <a:bodyPr wrap="square" lIns="78365" tIns="39181" rIns="78365" bIns="39181" rtlCol="0">
            <a:spAutoFit/>
          </a:bodyPr>
          <a:lstStyle/>
          <a:p>
            <a:pPr marL="211456" indent="-211456">
              <a:lnSpc>
                <a:spcPct val="100000"/>
              </a:lnSpc>
            </a:pPr>
            <a:r>
              <a:rPr lang="en-US" sz="1680" dirty="0">
                <a:solidFill>
                  <a:schemeClr val="bg1"/>
                </a:solidFill>
              </a:rPr>
              <a:t>© 2015</a:t>
            </a:r>
            <a:r>
              <a:rPr lang="en-US" sz="1680" baseline="0" dirty="0">
                <a:solidFill>
                  <a:schemeClr val="bg1"/>
                </a:solidFill>
              </a:rPr>
              <a:t> </a:t>
            </a:r>
            <a:r>
              <a:rPr lang="en-US" sz="1680" dirty="0">
                <a:solidFill>
                  <a:schemeClr val="bg1"/>
                </a:solidFill>
              </a:rPr>
              <a:t>PosterPresentations.com</a:t>
            </a:r>
            <a:br>
              <a:rPr lang="en-US" sz="1680" dirty="0">
                <a:solidFill>
                  <a:schemeClr val="bg1"/>
                </a:solidFill>
              </a:rPr>
            </a:br>
            <a:r>
              <a:rPr lang="en-US" sz="1680" dirty="0">
                <a:solidFill>
                  <a:schemeClr val="bg1"/>
                </a:solidFill>
              </a:rPr>
              <a:t>2117 Fourth Street ,</a:t>
            </a:r>
            <a:r>
              <a:rPr lang="en-US" sz="1680" baseline="0" dirty="0">
                <a:solidFill>
                  <a:schemeClr val="bg1"/>
                </a:solidFill>
              </a:rPr>
              <a:t> Unit C</a:t>
            </a:r>
          </a:p>
          <a:p>
            <a:pPr marL="211456" indent="-5716">
              <a:lnSpc>
                <a:spcPct val="100000"/>
              </a:lnSpc>
            </a:pPr>
            <a:r>
              <a:rPr lang="en-US" sz="1680" baseline="0" dirty="0">
                <a:solidFill>
                  <a:schemeClr val="bg1"/>
                </a:solidFill>
              </a:rPr>
              <a:t>Berkeley CA 94710</a:t>
            </a:r>
            <a:br>
              <a:rPr lang="en-US" sz="1680" baseline="0" dirty="0">
                <a:solidFill>
                  <a:schemeClr val="bg1"/>
                </a:solidFill>
              </a:rPr>
            </a:br>
            <a:r>
              <a:rPr lang="en-US" sz="1680" b="1" baseline="0" dirty="0">
                <a:solidFill>
                  <a:srgbClr val="FFFF00"/>
                </a:solidFill>
              </a:rPr>
              <a:t>posterpresenter@gmail.com</a:t>
            </a:r>
            <a:endParaRPr lang="en-US" sz="1680" b="1" dirty="0">
              <a:solidFill>
                <a:srgbClr val="FFFF00"/>
              </a:solidFill>
            </a:endParaRPr>
          </a:p>
        </p:txBody>
      </p:sp>
      <p:sp>
        <p:nvSpPr>
          <p:cNvPr id="43" name="Rounded Rectangle 42"/>
          <p:cNvSpPr/>
          <p:nvPr userDrawn="1"/>
        </p:nvSpPr>
        <p:spPr>
          <a:xfrm>
            <a:off x="710600" y="4081097"/>
            <a:ext cx="7570600" cy="16330788"/>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44" name="Rounded Rectangle 43"/>
          <p:cNvSpPr/>
          <p:nvPr userDrawn="1"/>
        </p:nvSpPr>
        <p:spPr>
          <a:xfrm>
            <a:off x="8689499" y="4081097"/>
            <a:ext cx="7570600" cy="16330788"/>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64" name="Rounded Rectangle 63"/>
          <p:cNvSpPr/>
          <p:nvPr userDrawn="1"/>
        </p:nvSpPr>
        <p:spPr>
          <a:xfrm>
            <a:off x="16714044" y="4081097"/>
            <a:ext cx="7570600" cy="16330788"/>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69" name="Rounded Rectangle 68"/>
          <p:cNvSpPr/>
          <p:nvPr userDrawn="1"/>
        </p:nvSpPr>
        <p:spPr>
          <a:xfrm>
            <a:off x="24665601" y="4081097"/>
            <a:ext cx="7570600" cy="16330788"/>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grpSp>
        <p:nvGrpSpPr>
          <p:cNvPr id="78" name="Group 77"/>
          <p:cNvGrpSpPr/>
          <p:nvPr userDrawn="1"/>
        </p:nvGrpSpPr>
        <p:grpSpPr>
          <a:xfrm rot="10800000">
            <a:off x="-11581" y="20716685"/>
            <a:ext cx="32952240" cy="1252100"/>
            <a:chOff x="-14192" y="1382"/>
            <a:chExt cx="27451941" cy="4572641"/>
          </a:xfrm>
        </p:grpSpPr>
        <p:sp>
          <p:nvSpPr>
            <p:cNvPr id="79"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dirty="0">
                <a:ln>
                  <a:noFill/>
                </a:ln>
                <a:solidFill>
                  <a:schemeClr val="accent1"/>
                </a:solidFill>
              </a:endParaRPr>
            </a:p>
          </p:txBody>
        </p:sp>
      </p:grpSp>
      <p:grpSp>
        <p:nvGrpSpPr>
          <p:cNvPr id="83" name="Group 82"/>
          <p:cNvGrpSpPr/>
          <p:nvPr userDrawn="1"/>
        </p:nvGrpSpPr>
        <p:grpSpPr>
          <a:xfrm>
            <a:off x="-17030" y="1"/>
            <a:ext cx="32935430" cy="3811273"/>
            <a:chOff x="-14192" y="1382"/>
            <a:chExt cx="27451941" cy="4572641"/>
          </a:xfrm>
        </p:grpSpPr>
        <p:sp>
          <p:nvSpPr>
            <p:cNvPr id="84"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dirty="0">
                <a:ln>
                  <a:noFill/>
                </a:ln>
                <a:solidFill>
                  <a:schemeClr val="accent1"/>
                </a:solidFill>
              </a:endParaRPr>
            </a:p>
          </p:txBody>
        </p:sp>
      </p:grpSp>
      <p:sp>
        <p:nvSpPr>
          <p:cNvPr id="87" name="Text Box 14"/>
          <p:cNvSpPr txBox="1">
            <a:spLocks noChangeArrowheads="1"/>
          </p:cNvSpPr>
          <p:nvPr userDrawn="1"/>
        </p:nvSpPr>
        <p:spPr bwMode="auto">
          <a:xfrm>
            <a:off x="710599" y="21234229"/>
            <a:ext cx="3017520" cy="421741"/>
          </a:xfrm>
          <a:prstGeom prst="rect">
            <a:avLst/>
          </a:prstGeom>
          <a:noFill/>
          <a:ln w="9525">
            <a:noFill/>
            <a:miter lim="800000"/>
            <a:headEnd/>
            <a:tailEnd/>
          </a:ln>
          <a:effectLst/>
        </p:spPr>
        <p:txBody>
          <a:bodyPr lIns="109516" tIns="54748" rIns="109516" bIns="54748">
            <a:spAutoFit/>
          </a:bodyPr>
          <a:lstStyle/>
          <a:p>
            <a:pPr eaLnBrk="0" hangingPunct="0">
              <a:lnSpc>
                <a:spcPct val="65000"/>
              </a:lnSpc>
              <a:spcBef>
                <a:spcPct val="50000"/>
              </a:spcBef>
              <a:defRPr/>
            </a:pPr>
            <a:r>
              <a:rPr lang="en-US" sz="72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32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009532"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28575" indent="-1128575" algn="l" defTabSz="3009532" rtl="0" eaLnBrk="1" latinLnBrk="0" hangingPunct="1">
        <a:spcBef>
          <a:spcPct val="20000"/>
        </a:spcBef>
        <a:buFont typeface="Arial" pitchFamily="34" charset="0"/>
        <a:buChar char="•"/>
        <a:defRPr sz="10560" kern="1200">
          <a:solidFill>
            <a:schemeClr val="tx1"/>
          </a:solidFill>
          <a:latin typeface="+mn-lt"/>
          <a:ea typeface="+mn-ea"/>
          <a:cs typeface="+mn-cs"/>
        </a:defRPr>
      </a:lvl1pPr>
      <a:lvl2pPr marL="2445245" indent="-940478" algn="l" defTabSz="3009532" rtl="0" eaLnBrk="1" latinLnBrk="0" hangingPunct="1">
        <a:spcBef>
          <a:spcPct val="20000"/>
        </a:spcBef>
        <a:buFont typeface="Arial" pitchFamily="34" charset="0"/>
        <a:buChar char="–"/>
        <a:defRPr sz="9240" kern="1200">
          <a:solidFill>
            <a:schemeClr val="tx1"/>
          </a:solidFill>
          <a:latin typeface="+mn-lt"/>
          <a:ea typeface="+mn-ea"/>
          <a:cs typeface="+mn-cs"/>
        </a:defRPr>
      </a:lvl2pPr>
      <a:lvl3pPr marL="3761915" indent="-752383" algn="l" defTabSz="3009532" rtl="0" eaLnBrk="1" latinLnBrk="0" hangingPunct="1">
        <a:spcBef>
          <a:spcPct val="20000"/>
        </a:spcBef>
        <a:buFont typeface="Arial" pitchFamily="34" charset="0"/>
        <a:buChar char="•"/>
        <a:defRPr sz="7920" kern="1200">
          <a:solidFill>
            <a:schemeClr val="tx1"/>
          </a:solidFill>
          <a:latin typeface="+mn-lt"/>
          <a:ea typeface="+mn-ea"/>
          <a:cs typeface="+mn-cs"/>
        </a:defRPr>
      </a:lvl3pPr>
      <a:lvl4pPr marL="5266681"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4pPr>
      <a:lvl5pPr marL="6771446"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5pPr>
      <a:lvl6pPr marL="8276213"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6pPr>
      <a:lvl7pPr marL="9780978"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7pPr>
      <a:lvl8pPr marL="11285744"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8pPr>
      <a:lvl9pPr marL="12790510"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9pPr>
    </p:bodyStyle>
    <p:otherStyle>
      <a:defPPr>
        <a:defRPr lang="en-US"/>
      </a:defPPr>
      <a:lvl1pPr marL="0" algn="l" defTabSz="3009532" rtl="0" eaLnBrk="1" latinLnBrk="0" hangingPunct="1">
        <a:defRPr sz="5880" kern="1200">
          <a:solidFill>
            <a:schemeClr val="tx1"/>
          </a:solidFill>
          <a:latin typeface="+mn-lt"/>
          <a:ea typeface="+mn-ea"/>
          <a:cs typeface="+mn-cs"/>
        </a:defRPr>
      </a:lvl1pPr>
      <a:lvl2pPr marL="1504766" algn="l" defTabSz="3009532" rtl="0" eaLnBrk="1" latinLnBrk="0" hangingPunct="1">
        <a:defRPr sz="5880" kern="1200">
          <a:solidFill>
            <a:schemeClr val="tx1"/>
          </a:solidFill>
          <a:latin typeface="+mn-lt"/>
          <a:ea typeface="+mn-ea"/>
          <a:cs typeface="+mn-cs"/>
        </a:defRPr>
      </a:lvl2pPr>
      <a:lvl3pPr marL="3009532" algn="l" defTabSz="3009532" rtl="0" eaLnBrk="1" latinLnBrk="0" hangingPunct="1">
        <a:defRPr sz="5880" kern="1200">
          <a:solidFill>
            <a:schemeClr val="tx1"/>
          </a:solidFill>
          <a:latin typeface="+mn-lt"/>
          <a:ea typeface="+mn-ea"/>
          <a:cs typeface="+mn-cs"/>
        </a:defRPr>
      </a:lvl3pPr>
      <a:lvl4pPr marL="4514298" algn="l" defTabSz="3009532" rtl="0" eaLnBrk="1" latinLnBrk="0" hangingPunct="1">
        <a:defRPr sz="5880" kern="1200">
          <a:solidFill>
            <a:schemeClr val="tx1"/>
          </a:solidFill>
          <a:latin typeface="+mn-lt"/>
          <a:ea typeface="+mn-ea"/>
          <a:cs typeface="+mn-cs"/>
        </a:defRPr>
      </a:lvl4pPr>
      <a:lvl5pPr marL="6019063" algn="l" defTabSz="3009532" rtl="0" eaLnBrk="1" latinLnBrk="0" hangingPunct="1">
        <a:defRPr sz="5880" kern="1200">
          <a:solidFill>
            <a:schemeClr val="tx1"/>
          </a:solidFill>
          <a:latin typeface="+mn-lt"/>
          <a:ea typeface="+mn-ea"/>
          <a:cs typeface="+mn-cs"/>
        </a:defRPr>
      </a:lvl5pPr>
      <a:lvl6pPr marL="7523830" algn="l" defTabSz="3009532" rtl="0" eaLnBrk="1" latinLnBrk="0" hangingPunct="1">
        <a:defRPr sz="5880" kern="1200">
          <a:solidFill>
            <a:schemeClr val="tx1"/>
          </a:solidFill>
          <a:latin typeface="+mn-lt"/>
          <a:ea typeface="+mn-ea"/>
          <a:cs typeface="+mn-cs"/>
        </a:defRPr>
      </a:lvl6pPr>
      <a:lvl7pPr marL="9028596" algn="l" defTabSz="3009532" rtl="0" eaLnBrk="1" latinLnBrk="0" hangingPunct="1">
        <a:defRPr sz="5880" kern="1200">
          <a:solidFill>
            <a:schemeClr val="tx1"/>
          </a:solidFill>
          <a:latin typeface="+mn-lt"/>
          <a:ea typeface="+mn-ea"/>
          <a:cs typeface="+mn-cs"/>
        </a:defRPr>
      </a:lvl7pPr>
      <a:lvl8pPr marL="10533361" algn="l" defTabSz="3009532" rtl="0" eaLnBrk="1" latinLnBrk="0" hangingPunct="1">
        <a:defRPr sz="5880" kern="1200">
          <a:solidFill>
            <a:schemeClr val="tx1"/>
          </a:solidFill>
          <a:latin typeface="+mn-lt"/>
          <a:ea typeface="+mn-ea"/>
          <a:cs typeface="+mn-cs"/>
        </a:defRPr>
      </a:lvl8pPr>
      <a:lvl9pPr marL="12038128" algn="l" defTabSz="3009532" rtl="0" eaLnBrk="1" latinLnBrk="0" hangingPunct="1">
        <a:defRPr sz="5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56" name="Group 55"/>
          <p:cNvGrpSpPr>
            <a:grpSpLocks noChangeAspect="1"/>
          </p:cNvGrpSpPr>
          <p:nvPr userDrawn="1"/>
        </p:nvGrpSpPr>
        <p:grpSpPr>
          <a:xfrm>
            <a:off x="33471805" y="14957"/>
            <a:ext cx="7959312" cy="21930643"/>
            <a:chOff x="36782324" y="0"/>
            <a:chExt cx="11062139" cy="27432000"/>
          </a:xfrm>
        </p:grpSpPr>
        <p:sp>
          <p:nvSpPr>
            <p:cNvPr id="57" name="Rectangle 56"/>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360" b="1" spc="720" dirty="0">
                  <a:solidFill>
                    <a:schemeClr val="bg1"/>
                  </a:solidFill>
                  <a:latin typeface="Trebuchet MS" pitchFamily="34" charset="0"/>
                </a:rPr>
                <a:t>QUICK START (cont.)</a:t>
              </a:r>
            </a:p>
            <a:p>
              <a:pPr algn="ctr"/>
              <a:endParaRPr lang="en-US" sz="2880" b="1" baseline="0" dirty="0">
                <a:solidFill>
                  <a:schemeClr val="bg1"/>
                </a:solidFill>
                <a:latin typeface="Trebuchet MS" pitchFamily="34" charset="0"/>
              </a:endParaRPr>
            </a:p>
            <a:p>
              <a:pPr algn="ctr"/>
              <a:r>
                <a:rPr lang="en-US" sz="2160" b="1" baseline="0" dirty="0">
                  <a:solidFill>
                    <a:srgbClr val="FFC000"/>
                  </a:solidFill>
                  <a:latin typeface="Trebuchet MS" pitchFamily="34" charset="0"/>
                </a:rPr>
                <a:t>How to change the template color theme</a:t>
              </a:r>
            </a:p>
            <a:p>
              <a:pPr marL="0" marR="0" lvl="2" indent="0" algn="l" defTabSz="137160" rtl="0" eaLnBrk="1" fontAlgn="auto" latinLnBrk="0" hangingPunct="1">
                <a:lnSpc>
                  <a:spcPct val="100000"/>
                </a:lnSpc>
                <a:spcBef>
                  <a:spcPts val="0"/>
                </a:spcBef>
                <a:spcAft>
                  <a:spcPts val="0"/>
                </a:spcAft>
                <a:buClrTx/>
                <a:buSzTx/>
                <a:buFontTx/>
                <a:buNone/>
                <a:tabLst/>
                <a:defRPr/>
              </a:pPr>
              <a:r>
                <a:rPr lang="en-US" sz="168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80" b="0" spc="0" baseline="0" dirty="0">
                  <a:solidFill>
                    <a:schemeClr val="bg1">
                      <a:lumMod val="75000"/>
                    </a:schemeClr>
                  </a:solidFill>
                  <a:latin typeface="Trebuchet MS" pitchFamily="34" charset="0"/>
                </a:rPr>
                <a:t>also create your own color theme.</a:t>
              </a:r>
            </a:p>
            <a:p>
              <a:pPr marL="0" marR="0" lvl="2" indent="0" algn="l" defTabSz="137160" rtl="0" eaLnBrk="1" fontAlgn="auto" latinLnBrk="0" hangingPunct="1">
                <a:lnSpc>
                  <a:spcPct val="100000"/>
                </a:lnSpc>
                <a:spcBef>
                  <a:spcPts val="0"/>
                </a:spcBef>
                <a:spcAft>
                  <a:spcPts val="0"/>
                </a:spcAft>
                <a:buClrTx/>
                <a:buSzTx/>
                <a:buFontTx/>
                <a:buNone/>
                <a:tabLst/>
                <a:defRPr/>
              </a:pPr>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r>
                <a:rPr lang="en-US" sz="168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37160"/>
              <a:endParaRPr lang="en-US" sz="1680" b="0" baseline="0" dirty="0">
                <a:solidFill>
                  <a:schemeClr val="bg1">
                    <a:lumMod val="75000"/>
                  </a:schemeClr>
                </a:solidFill>
                <a:latin typeface="Trebuchet MS" pitchFamily="34" charset="0"/>
              </a:endParaRPr>
            </a:p>
            <a:p>
              <a:pPr algn="ctr"/>
              <a:r>
                <a:rPr lang="en-US" sz="2160" b="1" baseline="0" dirty="0">
                  <a:solidFill>
                    <a:srgbClr val="FFC000"/>
                  </a:solidFill>
                  <a:latin typeface="Trebuchet MS" pitchFamily="34" charset="0"/>
                </a:rPr>
                <a:t>How to add Text</a:t>
              </a:r>
            </a:p>
            <a:p>
              <a:pPr marL="2076450" lvl="2" indent="0" algn="l" defTabSz="137160"/>
              <a:r>
                <a:rPr lang="en-US" sz="168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822009" lvl="2" indent="0" algn="l" defTabSz="137160"/>
              <a:endParaRPr lang="en-US" sz="1680" b="0" baseline="0" dirty="0">
                <a:solidFill>
                  <a:schemeClr val="bg1">
                    <a:lumMod val="75000"/>
                  </a:schemeClr>
                </a:solidFill>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lang="en-US" sz="1680" b="0" baseline="0" dirty="0">
                  <a:solidFill>
                    <a:schemeClr val="bg1">
                      <a:lumMod val="75000"/>
                    </a:schemeClr>
                  </a:solidFill>
                  <a:latin typeface="Trebuchet MS" pitchFamily="34" charset="0"/>
                </a:rPr>
                <a:t> </a:t>
              </a:r>
              <a:r>
                <a:rPr kumimoji="0" lang="en-US" sz="216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80" b="0" baseline="0" dirty="0">
                <a:solidFill>
                  <a:schemeClr val="bg1">
                    <a:lumMod val="75000"/>
                  </a:schemeClr>
                </a:solidFill>
                <a:latin typeface="Trebuchet MS" pitchFamily="34" charset="0"/>
              </a:endParaRPr>
            </a:p>
            <a:p>
              <a:pPr marL="1822009" lvl="2" indent="0" algn="l" defTabSz="137160"/>
              <a:endParaRPr lang="en-US" sz="1680" b="0" baseline="0" dirty="0">
                <a:solidFill>
                  <a:schemeClr val="bg1">
                    <a:lumMod val="75000"/>
                  </a:schemeClr>
                </a:solidFill>
                <a:latin typeface="Trebuchet MS" pitchFamily="34" charset="0"/>
              </a:endParaRPr>
            </a:p>
            <a:p>
              <a:pPr algn="ctr"/>
              <a:r>
                <a:rPr lang="en-US" sz="2160" b="1" baseline="0" dirty="0">
                  <a:solidFill>
                    <a:srgbClr val="FFC000"/>
                  </a:solidFill>
                  <a:latin typeface="Trebuchet MS" pitchFamily="34" charset="0"/>
                </a:rPr>
                <a:t>How to add Tables</a:t>
              </a:r>
            </a:p>
            <a:p>
              <a:pPr marL="1165860" lvl="1" indent="0" algn="l" defTabSz="137160"/>
              <a:r>
                <a:rPr lang="en-US" sz="168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37160"/>
              <a:r>
                <a:rPr lang="en-US" sz="168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37160"/>
              <a:endParaRPr lang="en-US" sz="1680" b="0" baseline="0" dirty="0">
                <a:solidFill>
                  <a:schemeClr val="bg1">
                    <a:lumMod val="75000"/>
                  </a:schemeClr>
                </a:solidFill>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822009" rtl="0" eaLnBrk="1" fontAlgn="auto" latinLnBrk="0" hangingPunct="1">
                <a:lnSpc>
                  <a:spcPct val="100000"/>
                </a:lnSpc>
                <a:spcBef>
                  <a:spcPts val="0"/>
                </a:spcBef>
                <a:spcAft>
                  <a:spcPts val="0"/>
                </a:spcAft>
                <a:buClrTx/>
                <a:buSzTx/>
                <a:buFontTx/>
                <a:buNone/>
                <a:tabLst/>
                <a:defRPr/>
              </a:pPr>
              <a:endParaRPr kumimoji="0" lang="en-US" sz="216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37160" rtl="0" eaLnBrk="1" fontAlgn="auto" latinLnBrk="0" hangingPunct="1">
                <a:lnSpc>
                  <a:spcPct val="100000"/>
                </a:lnSpc>
                <a:spcBef>
                  <a:spcPts val="0"/>
                </a:spcBef>
                <a:spcAft>
                  <a:spcPts val="0"/>
                </a:spcAft>
                <a:buClrTx/>
                <a:buSzTx/>
                <a:buFontTx/>
                <a:buNone/>
                <a:tabLst/>
                <a:defRPr/>
              </a:pPr>
              <a:endParaRPr lang="en-US" sz="1680" b="0" baseline="0" dirty="0">
                <a:solidFill>
                  <a:schemeClr val="bg1">
                    <a:lumMod val="75000"/>
                  </a:schemeClr>
                </a:solidFill>
                <a:latin typeface="Trebuchet MS" pitchFamily="34" charset="0"/>
              </a:endParaRP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8" name="Object 57"/>
            <p:cNvGraphicFramePr>
              <a:graphicFrameLocks noChangeAspect="1"/>
            </p:cNvGraphicFramePr>
            <p:nvPr userDrawn="1">
              <p:extLst>
                <p:ext uri="{D42A27DB-BD31-4B8C-83A1-F6EECF244321}">
                  <p14:modId xmlns:p14="http://schemas.microsoft.com/office/powerpoint/2010/main" val="2202219233"/>
                </p:ext>
              </p:extLst>
            </p:nvPr>
          </p:nvGraphicFramePr>
          <p:xfrm>
            <a:off x="39540164" y="3976767"/>
            <a:ext cx="5586150" cy="1716939"/>
          </p:xfrm>
          <a:graphic>
            <a:graphicData uri="http://schemas.openxmlformats.org/presentationml/2006/ole">
              <mc:AlternateContent xmlns:mc="http://schemas.openxmlformats.org/markup-compatibility/2006">
                <mc:Choice xmlns:v="urn:schemas-microsoft-com:vml" Requires="v">
                  <p:oleObj spid="_x0000_s239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39540164" y="3976767"/>
                          <a:ext cx="5586150" cy="1716939"/>
                        </a:xfrm>
                        <a:prstGeom prst="rect">
                          <a:avLst/>
                        </a:prstGeom>
                      </p:spPr>
                    </p:pic>
                  </p:oleObj>
                </mc:Fallback>
              </mc:AlternateContent>
            </a:graphicData>
          </a:graphic>
        </p:graphicFrame>
        <p:pic>
          <p:nvPicPr>
            <p:cNvPr id="59" name="Picture 58"/>
            <p:cNvPicPr>
              <a:picLocks noChangeAspect="1"/>
            </p:cNvPicPr>
            <p:nvPr userDrawn="1"/>
          </p:nvPicPr>
          <p:blipFill>
            <a:blip r:embed="rId6"/>
            <a:stretch>
              <a:fillRect/>
            </a:stretch>
          </p:blipFill>
          <p:spPr>
            <a:xfrm>
              <a:off x="37296876" y="8347566"/>
              <a:ext cx="2969584" cy="1140240"/>
            </a:xfrm>
            <a:prstGeom prst="rect">
              <a:avLst/>
            </a:prstGeom>
            <a:ln>
              <a:noFill/>
            </a:ln>
          </p:spPr>
        </p:pic>
        <p:graphicFrame>
          <p:nvGraphicFramePr>
            <p:cNvPr id="60" name="Object 59"/>
            <p:cNvGraphicFramePr>
              <a:graphicFrameLocks noChangeAspect="1"/>
            </p:cNvGraphicFramePr>
            <p:nvPr userDrawn="1">
              <p:extLst>
                <p:ext uri="{D42A27DB-BD31-4B8C-83A1-F6EECF244321}">
                  <p14:modId xmlns:p14="http://schemas.microsoft.com/office/powerpoint/2010/main" val="1613568671"/>
                </p:ext>
              </p:extLst>
            </p:nvPr>
          </p:nvGraphicFramePr>
          <p:xfrm>
            <a:off x="37524683" y="12604371"/>
            <a:ext cx="1482265" cy="825421"/>
          </p:xfrm>
          <a:graphic>
            <a:graphicData uri="http://schemas.openxmlformats.org/presentationml/2006/ole">
              <mc:AlternateContent xmlns:mc="http://schemas.openxmlformats.org/markup-compatibility/2006">
                <mc:Choice xmlns:v="urn:schemas-microsoft-com:vml" Requires="v">
                  <p:oleObj spid="_x0000_s239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37524683" y="12604371"/>
                          <a:ext cx="1482265" cy="825421"/>
                        </a:xfrm>
                        <a:prstGeom prst="rect">
                          <a:avLst/>
                        </a:prstGeom>
                      </p:spPr>
                    </p:pic>
                  </p:oleObj>
                </mc:Fallback>
              </mc:AlternateContent>
            </a:graphicData>
          </a:graphic>
        </p:graphicFrame>
        <p:grpSp>
          <p:nvGrpSpPr>
            <p:cNvPr id="61" name="Group 60"/>
            <p:cNvGrpSpPr/>
            <p:nvPr userDrawn="1"/>
          </p:nvGrpSpPr>
          <p:grpSpPr>
            <a:xfrm>
              <a:off x="37163426" y="23152352"/>
              <a:ext cx="10354213" cy="1052915"/>
              <a:chOff x="31687960" y="29635357"/>
              <a:chExt cx="9771399" cy="1090622"/>
            </a:xfrm>
          </p:grpSpPr>
          <p:sp>
            <p:nvSpPr>
              <p:cNvPr id="63" name="Rounded Rectangle 62"/>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pic>
            <p:nvPicPr>
              <p:cNvPr id="64"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31813900" y="29733687"/>
                <a:ext cx="914401" cy="914399"/>
              </a:xfrm>
              <a:prstGeom prst="rect">
                <a:avLst/>
              </a:prstGeom>
              <a:noFill/>
              <a:ln>
                <a:noFill/>
              </a:ln>
            </p:spPr>
          </p:pic>
          <p:sp>
            <p:nvSpPr>
              <p:cNvPr id="65" name="TextBox 64"/>
              <p:cNvSpPr txBox="1"/>
              <p:nvPr userDrawn="1"/>
            </p:nvSpPr>
            <p:spPr>
              <a:xfrm>
                <a:off x="32788169" y="29700257"/>
                <a:ext cx="8671190" cy="789565"/>
              </a:xfrm>
              <a:prstGeom prst="rect">
                <a:avLst/>
              </a:prstGeom>
              <a:noFill/>
              <a:ln>
                <a:noFill/>
              </a:ln>
            </p:spPr>
            <p:txBody>
              <a:bodyPr wrap="square" rtlCol="0">
                <a:spAutoFit/>
              </a:bodyPr>
              <a:lstStyle/>
              <a:p>
                <a:r>
                  <a:rPr lang="en-US" sz="1680" dirty="0">
                    <a:solidFill>
                      <a:schemeClr val="tx2"/>
                    </a:solidFill>
                    <a:latin typeface="Trebuchet MS" pitchFamily="34" charset="0"/>
                  </a:rPr>
                  <a:t>Student</a:t>
                </a:r>
                <a:r>
                  <a:rPr lang="en-US" sz="1680" baseline="0" dirty="0">
                    <a:solidFill>
                      <a:schemeClr val="tx2"/>
                    </a:solidFill>
                    <a:latin typeface="Trebuchet MS" pitchFamily="34" charset="0"/>
                  </a:rPr>
                  <a:t> discounts are available on our </a:t>
                </a:r>
                <a:r>
                  <a:rPr lang="en-US" sz="1680" baseline="0" dirty="0" err="1">
                    <a:solidFill>
                      <a:schemeClr val="tx2"/>
                    </a:solidFill>
                    <a:latin typeface="Trebuchet MS" pitchFamily="34" charset="0"/>
                  </a:rPr>
                  <a:t>Facebook</a:t>
                </a:r>
                <a:r>
                  <a:rPr lang="en-US" sz="1680" baseline="0" dirty="0">
                    <a:solidFill>
                      <a:schemeClr val="tx2"/>
                    </a:solidFill>
                    <a:latin typeface="Trebuchet MS" pitchFamily="34" charset="0"/>
                  </a:rPr>
                  <a:t> page.</a:t>
                </a:r>
                <a:br>
                  <a:rPr lang="en-US" sz="1680" baseline="0" dirty="0">
                    <a:solidFill>
                      <a:schemeClr val="tx2"/>
                    </a:solidFill>
                    <a:latin typeface="Trebuchet MS" pitchFamily="34" charset="0"/>
                  </a:rPr>
                </a:br>
                <a:r>
                  <a:rPr lang="en-US" sz="1680" baseline="0" dirty="0">
                    <a:solidFill>
                      <a:schemeClr val="tx2"/>
                    </a:solidFill>
                    <a:latin typeface="Trebuchet MS" pitchFamily="34" charset="0"/>
                  </a:rPr>
                  <a:t>Go to </a:t>
                </a:r>
                <a:r>
                  <a:rPr lang="en-US" sz="1680" u="sng" baseline="0" dirty="0">
                    <a:solidFill>
                      <a:schemeClr val="tx2"/>
                    </a:solidFill>
                    <a:latin typeface="Trebuchet MS" pitchFamily="34" charset="0"/>
                  </a:rPr>
                  <a:t>PosterPresentations.com</a:t>
                </a:r>
                <a:r>
                  <a:rPr lang="en-US" sz="1680" baseline="0" dirty="0">
                    <a:solidFill>
                      <a:schemeClr val="tx2"/>
                    </a:solidFill>
                    <a:latin typeface="Trebuchet MS" pitchFamily="34" charset="0"/>
                  </a:rPr>
                  <a:t> and click on the FB icon. </a:t>
                </a:r>
                <a:endParaRPr lang="en-US" sz="1680" dirty="0">
                  <a:solidFill>
                    <a:schemeClr val="tx2"/>
                  </a:solidFill>
                  <a:latin typeface="Trebuchet MS" pitchFamily="34" charset="0"/>
                </a:endParaRPr>
              </a:p>
            </p:txBody>
          </p:sp>
        </p:grpSp>
      </p:grpSp>
      <p:grpSp>
        <p:nvGrpSpPr>
          <p:cNvPr id="38" name="Group 37"/>
          <p:cNvGrpSpPr>
            <a:grpSpLocks noChangeAspect="1"/>
          </p:cNvGrpSpPr>
          <p:nvPr userDrawn="1"/>
        </p:nvGrpSpPr>
        <p:grpSpPr>
          <a:xfrm>
            <a:off x="-8680518" y="5"/>
            <a:ext cx="7930241" cy="21945596"/>
            <a:chOff x="-11220550" y="-1"/>
            <a:chExt cx="11014226" cy="27432000"/>
          </a:xfrm>
        </p:grpSpPr>
        <p:sp>
          <p:nvSpPr>
            <p:cNvPr id="40" name="Rectangle 39"/>
            <p:cNvSpPr/>
            <p:nvPr/>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indent="0" algn="ctr" defTabSz="1822009" rtl="0" eaLnBrk="1" fontAlgn="auto" latinLnBrk="0" hangingPunct="1">
                <a:lnSpc>
                  <a:spcPct val="100000"/>
                </a:lnSpc>
                <a:spcBef>
                  <a:spcPts val="0"/>
                </a:spcBef>
                <a:spcAft>
                  <a:spcPts val="0"/>
                </a:spcAft>
                <a:buClrTx/>
                <a:buSzTx/>
                <a:buFontTx/>
                <a:buNone/>
                <a:tabLst/>
                <a:defRPr/>
              </a:pPr>
              <a:r>
                <a:rPr lang="en-US" sz="2160" b="1" spc="0" dirty="0">
                  <a:solidFill>
                    <a:srgbClr val="FF0000"/>
                  </a:solidFill>
                  <a:latin typeface="Trebuchet MS" pitchFamily="34" charset="0"/>
                </a:rPr>
                <a:t>(—THIS SIDEBAR DOES NOT PRINT—)</a:t>
              </a:r>
              <a:endParaRPr lang="en-US" sz="2160" b="1" spc="720" dirty="0">
                <a:solidFill>
                  <a:schemeClr val="bg1"/>
                </a:solidFill>
                <a:latin typeface="Trebuchet MS" pitchFamily="34" charset="0"/>
              </a:endParaRPr>
            </a:p>
            <a:p>
              <a:pPr algn="ctr"/>
              <a:r>
                <a:rPr lang="en-US" sz="2880" b="1" spc="720" dirty="0">
                  <a:solidFill>
                    <a:schemeClr val="bg1"/>
                  </a:solidFill>
                  <a:latin typeface="Trebuchet MS" pitchFamily="34" charset="0"/>
                </a:rPr>
                <a:t>DESIGN</a:t>
              </a:r>
              <a:r>
                <a:rPr lang="en-US" sz="2880" b="1" spc="720" baseline="0" dirty="0">
                  <a:solidFill>
                    <a:schemeClr val="bg1"/>
                  </a:solidFill>
                  <a:latin typeface="Trebuchet MS" pitchFamily="34" charset="0"/>
                </a:rPr>
                <a:t> </a:t>
              </a:r>
              <a:r>
                <a:rPr lang="en-US" sz="2880" b="1" spc="720" dirty="0">
                  <a:solidFill>
                    <a:schemeClr val="bg1"/>
                  </a:solidFill>
                  <a:latin typeface="Trebuchet MS" pitchFamily="34" charset="0"/>
                </a:rPr>
                <a:t>GUIDE</a:t>
              </a:r>
            </a:p>
            <a:p>
              <a:pPr algn="ctr"/>
              <a:r>
                <a:rPr lang="en-US" sz="1200" b="1" dirty="0">
                  <a:latin typeface="Trebuchet MS" pitchFamily="34" charset="0"/>
                </a:rPr>
                <a:t> </a:t>
              </a:r>
            </a:p>
            <a:p>
              <a:pPr defTabSz="4518767"/>
              <a:r>
                <a:rPr lang="en-US" sz="1920" i="0" dirty="0">
                  <a:latin typeface="Trebuchet MS" pitchFamily="34" charset="0"/>
                </a:rPr>
                <a:t>This PowerPoint</a:t>
              </a:r>
              <a:r>
                <a:rPr lang="en-US" sz="1920" i="0" baseline="0" dirty="0">
                  <a:latin typeface="Trebuchet MS" pitchFamily="34" charset="0"/>
                </a:rPr>
                <a:t> </a:t>
              </a:r>
              <a:r>
                <a:rPr lang="en-US" sz="1920" i="0" dirty="0">
                  <a:latin typeface="Trebuchet MS" pitchFamily="34" charset="0"/>
                </a:rPr>
                <a:t>2007 template produces</a:t>
              </a:r>
              <a:r>
                <a:rPr lang="en-US" sz="1920" i="0" baseline="0" dirty="0">
                  <a:latin typeface="Trebuchet MS" pitchFamily="34" charset="0"/>
                </a:rPr>
                <a:t> </a:t>
              </a:r>
              <a:r>
                <a:rPr lang="en-US" sz="1920" i="0" dirty="0">
                  <a:latin typeface="Trebuchet MS" pitchFamily="34" charset="0"/>
                </a:rPr>
                <a:t>a 36”x60” presentation poster. </a:t>
              </a:r>
              <a:r>
                <a:rPr lang="en-US" sz="1920" dirty="0">
                  <a:latin typeface="Trebuchet MS" pitchFamily="34" charset="0"/>
                </a:rPr>
                <a:t>You</a:t>
              </a:r>
              <a:r>
                <a:rPr lang="en-US" sz="1920" baseline="0" dirty="0">
                  <a:latin typeface="Trebuchet MS" pitchFamily="34" charset="0"/>
                </a:rPr>
                <a:t> can u</a:t>
              </a:r>
              <a:r>
                <a:rPr lang="en-US" sz="1920" dirty="0">
                  <a:latin typeface="Trebuchet MS" pitchFamily="34" charset="0"/>
                </a:rPr>
                <a:t>se</a:t>
              </a:r>
              <a:r>
                <a:rPr lang="en-US" sz="1920" baseline="0" dirty="0">
                  <a:latin typeface="Trebuchet MS" pitchFamily="34" charset="0"/>
                </a:rPr>
                <a:t> it to create your research poster and </a:t>
              </a:r>
              <a:r>
                <a:rPr lang="en-US" sz="1920" dirty="0">
                  <a:latin typeface="Trebuchet MS" pitchFamily="34" charset="0"/>
                </a:rPr>
                <a:t>save valuable time placing titles, subtitles,</a:t>
              </a:r>
              <a:r>
                <a:rPr lang="en-US" sz="1920" baseline="0" dirty="0">
                  <a:latin typeface="Trebuchet MS" pitchFamily="34" charset="0"/>
                </a:rPr>
                <a:t> text, and graphics</a:t>
              </a:r>
              <a:r>
                <a:rPr lang="en-US" sz="1920" dirty="0">
                  <a:latin typeface="Trebuchet MS" pitchFamily="34" charset="0"/>
                </a:rPr>
                <a:t>. </a:t>
              </a:r>
            </a:p>
            <a:p>
              <a:pPr defTabSz="4518767"/>
              <a:r>
                <a:rPr lang="en-US" sz="1200" dirty="0">
                  <a:latin typeface="Trebuchet MS" pitchFamily="34" charset="0"/>
                </a:rPr>
                <a:t> </a:t>
              </a:r>
            </a:p>
            <a:p>
              <a:pPr defTabSz="5267063"/>
              <a:r>
                <a:rPr lang="en-US" sz="1920" dirty="0">
                  <a:latin typeface="Trebuchet MS" pitchFamily="34" charset="0"/>
                </a:rPr>
                <a:t>We provide a series of online answer your poster production questions. To view our template tutorials, go online to </a:t>
              </a:r>
              <a:r>
                <a:rPr lang="en-US" sz="1920" b="1" dirty="0">
                  <a:solidFill>
                    <a:srgbClr val="FFC000"/>
                  </a:solidFill>
                  <a:latin typeface="Trebuchet MS" pitchFamily="34" charset="0"/>
                </a:rPr>
                <a:t>PosterPresentations.com</a:t>
              </a:r>
              <a:r>
                <a:rPr lang="en-US" sz="1920" b="1" dirty="0">
                  <a:solidFill>
                    <a:schemeClr val="bg1"/>
                  </a:solidFill>
                  <a:latin typeface="Trebuchet MS" pitchFamily="34" charset="0"/>
                </a:rPr>
                <a:t> </a:t>
              </a:r>
              <a:r>
                <a:rPr lang="en-US" sz="1920" dirty="0">
                  <a:solidFill>
                    <a:schemeClr val="bg1"/>
                  </a:solidFill>
                  <a:latin typeface="Trebuchet MS" pitchFamily="34" charset="0"/>
                </a:rPr>
                <a:t>and click on HELP DESK.</a:t>
              </a:r>
            </a:p>
            <a:p>
              <a:pPr defTabSz="5267063"/>
              <a:r>
                <a:rPr lang="en-US" sz="1200" dirty="0">
                  <a:latin typeface="Trebuchet MS" pitchFamily="34" charset="0"/>
                </a:rPr>
                <a:t> </a:t>
              </a:r>
            </a:p>
            <a:p>
              <a:pPr defTabSz="5267063"/>
              <a:r>
                <a:rPr lang="en-US" sz="1920" dirty="0">
                  <a:solidFill>
                    <a:schemeClr val="bg1"/>
                  </a:solidFill>
                  <a:latin typeface="Trebuchet MS" pitchFamily="34" charset="0"/>
                </a:rPr>
                <a:t>When</a:t>
              </a:r>
              <a:r>
                <a:rPr lang="en-US" sz="1920" baseline="0" dirty="0">
                  <a:solidFill>
                    <a:schemeClr val="bg1"/>
                  </a:solidFill>
                  <a:latin typeface="Trebuchet MS" pitchFamily="34" charset="0"/>
                </a:rPr>
                <a:t> you are ready to</a:t>
              </a:r>
              <a:r>
                <a:rPr lang="en-US" sz="1920" dirty="0">
                  <a:solidFill>
                    <a:schemeClr val="bg1"/>
                  </a:solidFill>
                  <a:latin typeface="Trebuchet MS" pitchFamily="34" charset="0"/>
                </a:rPr>
                <a:t> </a:t>
              </a:r>
              <a:r>
                <a:rPr lang="en-US" sz="1920" baseline="0" dirty="0">
                  <a:solidFill>
                    <a:schemeClr val="bg1"/>
                  </a:solidFill>
                  <a:latin typeface="Trebuchet MS" pitchFamily="34" charset="0"/>
                </a:rPr>
                <a:t> print your poster</a:t>
              </a:r>
              <a:r>
                <a:rPr lang="en-US" sz="1920" dirty="0">
                  <a:solidFill>
                    <a:schemeClr val="bg1"/>
                  </a:solidFill>
                  <a:latin typeface="Trebuchet MS" pitchFamily="34" charset="0"/>
                </a:rPr>
                <a:t>,</a:t>
              </a:r>
              <a:r>
                <a:rPr lang="en-US" sz="1920" baseline="0" dirty="0">
                  <a:solidFill>
                    <a:schemeClr val="bg1"/>
                  </a:solidFill>
                  <a:latin typeface="Trebuchet MS" pitchFamily="34" charset="0"/>
                </a:rPr>
                <a:t> go online to </a:t>
              </a:r>
              <a:r>
                <a:rPr lang="en-US" sz="1920" b="0" dirty="0">
                  <a:solidFill>
                    <a:schemeClr val="bg1"/>
                  </a:solidFill>
                  <a:latin typeface="Trebuchet MS" pitchFamily="34" charset="0"/>
                </a:rPr>
                <a:t>PosterPresentations.com</a:t>
              </a:r>
              <a:br>
                <a:rPr lang="en-US" sz="1920" dirty="0">
                  <a:solidFill>
                    <a:schemeClr val="bg1"/>
                  </a:solidFill>
                  <a:latin typeface="Trebuchet MS" pitchFamily="34" charset="0"/>
                </a:rPr>
              </a:br>
              <a:r>
                <a:rPr lang="en-US" sz="1200" dirty="0">
                  <a:solidFill>
                    <a:schemeClr val="bg1"/>
                  </a:solidFill>
                  <a:latin typeface="Trebuchet MS" pitchFamily="34" charset="0"/>
                </a:rPr>
                <a:t> </a:t>
              </a:r>
            </a:p>
            <a:p>
              <a:pPr algn="l" defTabSz="4518767"/>
              <a:r>
                <a:rPr lang="en-US" sz="1920" b="0" dirty="0">
                  <a:solidFill>
                    <a:schemeClr val="bg1"/>
                  </a:solidFill>
                  <a:latin typeface="Trebuchet MS" pitchFamily="34" charset="0"/>
                </a:rPr>
                <a:t>Need</a:t>
              </a:r>
              <a:r>
                <a:rPr lang="en-US" sz="1920" b="0" baseline="0" dirty="0">
                  <a:solidFill>
                    <a:schemeClr val="bg1"/>
                  </a:solidFill>
                  <a:latin typeface="Trebuchet MS" pitchFamily="34" charset="0"/>
                </a:rPr>
                <a:t> assistance? Call us at </a:t>
              </a:r>
              <a:r>
                <a:rPr lang="en-US" sz="1920" b="0" dirty="0">
                  <a:solidFill>
                    <a:srgbClr val="FFC000"/>
                  </a:solidFill>
                  <a:latin typeface="Trebuchet MS" pitchFamily="34" charset="0"/>
                </a:rPr>
                <a:t>1.510.649.3001</a:t>
              </a:r>
            </a:p>
            <a:p>
              <a:pPr algn="l" defTabSz="4518767"/>
              <a:r>
                <a:rPr lang="en-US" sz="1200" b="1" dirty="0">
                  <a:solidFill>
                    <a:srgbClr val="FFFF00"/>
                  </a:solidFill>
                  <a:latin typeface="Trebuchet MS" pitchFamily="34" charset="0"/>
                </a:rPr>
                <a:t> </a:t>
              </a:r>
            </a:p>
            <a:p>
              <a:pPr algn="ctr"/>
              <a:endParaRPr lang="en-US" sz="1680" b="1" dirty="0">
                <a:solidFill>
                  <a:schemeClr val="bg1"/>
                </a:solidFill>
                <a:latin typeface="Trebuchet MS" pitchFamily="34" charset="0"/>
              </a:endParaRPr>
            </a:p>
            <a:p>
              <a:pPr algn="ctr"/>
              <a:r>
                <a:rPr lang="en-US" sz="2880" b="1" spc="720" dirty="0">
                  <a:solidFill>
                    <a:schemeClr val="bg1"/>
                  </a:solidFill>
                  <a:latin typeface="Trebuchet MS" pitchFamily="34" charset="0"/>
                </a:rPr>
                <a:t>QUICK START</a:t>
              </a:r>
            </a:p>
            <a:p>
              <a:pPr algn="ctr"/>
              <a:r>
                <a:rPr lang="en-US" sz="1200" b="1" baseline="0" dirty="0">
                  <a:solidFill>
                    <a:schemeClr val="bg1"/>
                  </a:solidFill>
                  <a:latin typeface="Trebuchet MS" pitchFamily="34" charset="0"/>
                </a:rPr>
                <a:t> </a:t>
              </a:r>
            </a:p>
            <a:p>
              <a:pPr algn="ctr"/>
              <a:r>
                <a:rPr lang="en-US" sz="2160" b="1" baseline="0" dirty="0">
                  <a:solidFill>
                    <a:srgbClr val="FFC000"/>
                  </a:solidFill>
                  <a:latin typeface="Trebuchet MS" pitchFamily="34" charset="0"/>
                </a:rPr>
                <a:t>Zoom in and out</a:t>
              </a:r>
            </a:p>
            <a:p>
              <a:pPr marL="1443990" indent="0" algn="l" defTabSz="1021080"/>
              <a:r>
                <a:rPr lang="en-US" sz="168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920" b="0" baseline="0" dirty="0">
                <a:solidFill>
                  <a:schemeClr val="bg1"/>
                </a:solidFill>
                <a:latin typeface="Trebuchet MS" pitchFamily="34" charset="0"/>
              </a:endParaRPr>
            </a:p>
            <a:p>
              <a:pPr algn="ctr"/>
              <a:r>
                <a:rPr lang="en-US" sz="2160" b="1" baseline="0" dirty="0">
                  <a:solidFill>
                    <a:srgbClr val="FFC000"/>
                  </a:solidFill>
                  <a:latin typeface="Trebuchet MS" pitchFamily="34" charset="0"/>
                </a:rPr>
                <a:t>Title, Authors, and Affiliations</a:t>
              </a:r>
            </a:p>
            <a:p>
              <a:pPr algn="l"/>
              <a:r>
                <a:rPr lang="en-US" sz="168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8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200" b="0" spc="0" baseline="0" dirty="0">
                  <a:solidFill>
                    <a:schemeClr val="bg1">
                      <a:lumMod val="75000"/>
                    </a:schemeClr>
                  </a:solidFill>
                  <a:latin typeface="Trebuchet MS" pitchFamily="34" charset="0"/>
                </a:rPr>
                <a:t> </a:t>
              </a:r>
            </a:p>
            <a:p>
              <a:pPr algn="l"/>
              <a:r>
                <a:rPr lang="en-US" sz="1680" b="1" spc="360" baseline="0" dirty="0">
                  <a:solidFill>
                    <a:srgbClr val="FFC000"/>
                  </a:solidFill>
                  <a:latin typeface="Trebuchet MS" pitchFamily="34" charset="0"/>
                </a:rPr>
                <a:t>TIP</a:t>
              </a:r>
              <a:r>
                <a:rPr lang="en-US" sz="1680" b="1" baseline="0" dirty="0">
                  <a:solidFill>
                    <a:srgbClr val="FFC000"/>
                  </a:solidFill>
                  <a:latin typeface="Trebuchet MS" pitchFamily="34" charset="0"/>
                </a:rPr>
                <a:t>: </a:t>
              </a:r>
              <a:r>
                <a:rPr lang="en-US" sz="1680" b="0" baseline="0" dirty="0">
                  <a:solidFill>
                    <a:schemeClr val="bg1">
                      <a:lumMod val="75000"/>
                    </a:schemeClr>
                  </a:solidFill>
                  <a:latin typeface="Trebuchet MS" pitchFamily="34" charset="0"/>
                </a:rPr>
                <a:t>The font size of your title should be bigger than your name(s) and institution name(s).</a:t>
              </a:r>
            </a:p>
            <a:p>
              <a:pPr algn="l"/>
              <a:br>
                <a:rPr lang="en-US" sz="1920" b="1" baseline="0" dirty="0">
                  <a:solidFill>
                    <a:schemeClr val="bg1"/>
                  </a:solidFill>
                  <a:latin typeface="Trebuchet MS" pitchFamily="34" charset="0"/>
                </a:rPr>
              </a:br>
              <a:endParaRPr lang="en-US" sz="1920" b="1" dirty="0">
                <a:solidFill>
                  <a:schemeClr val="bg1"/>
                </a:solidFill>
                <a:latin typeface="Trebuchet MS" pitchFamily="34" charset="0"/>
              </a:endParaRPr>
            </a:p>
            <a:p>
              <a:pPr algn="ctr"/>
              <a:endParaRPr lang="en-US" sz="1920" b="1" dirty="0">
                <a:solidFill>
                  <a:srgbClr val="FFC000"/>
                </a:solidFill>
                <a:latin typeface="Trebuchet MS" pitchFamily="34" charset="0"/>
              </a:endParaRPr>
            </a:p>
            <a:p>
              <a:pPr algn="ctr"/>
              <a:endParaRPr lang="en-US" sz="1920" b="1" dirty="0">
                <a:solidFill>
                  <a:srgbClr val="FFC000"/>
                </a:solidFill>
                <a:latin typeface="Trebuchet MS" pitchFamily="34" charset="0"/>
              </a:endParaRPr>
            </a:p>
            <a:p>
              <a:pPr algn="ctr"/>
              <a:r>
                <a:rPr lang="en-US" sz="2160" b="1" dirty="0">
                  <a:solidFill>
                    <a:srgbClr val="FFC000"/>
                  </a:solidFill>
                  <a:latin typeface="Trebuchet MS" pitchFamily="34" charset="0"/>
                </a:rPr>
                <a:t>Adding Logos</a:t>
              </a:r>
              <a:r>
                <a:rPr lang="en-US" sz="2160" b="1" baseline="0" dirty="0">
                  <a:solidFill>
                    <a:srgbClr val="FFC000"/>
                  </a:solidFill>
                  <a:latin typeface="Trebuchet MS" pitchFamily="34" charset="0"/>
                </a:rPr>
                <a:t> / Seals</a:t>
              </a:r>
            </a:p>
            <a:p>
              <a:pPr algn="l"/>
              <a:r>
                <a:rPr lang="en-US" sz="168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200" b="0" spc="360" baseline="0" dirty="0">
                <a:solidFill>
                  <a:schemeClr val="bg1">
                    <a:lumMod val="75000"/>
                  </a:schemeClr>
                </a:solidFill>
                <a:latin typeface="Trebuchet MS" pitchFamily="34" charset="0"/>
              </a:endParaRPr>
            </a:p>
            <a:p>
              <a:pPr algn="l"/>
              <a:r>
                <a:rPr lang="en-US" sz="1680" b="1" spc="360" baseline="0" dirty="0">
                  <a:solidFill>
                    <a:srgbClr val="FFC000"/>
                  </a:solidFill>
                  <a:latin typeface="Trebuchet MS" pitchFamily="34" charset="0"/>
                </a:rPr>
                <a:t>TIP:</a:t>
              </a:r>
              <a:r>
                <a:rPr lang="en-US" sz="1680" b="1" spc="0" baseline="0" dirty="0">
                  <a:solidFill>
                    <a:srgbClr val="FFC000"/>
                  </a:solidFill>
                  <a:latin typeface="Trebuchet MS" pitchFamily="34" charset="0"/>
                </a:rPr>
                <a:t> </a:t>
              </a:r>
              <a:r>
                <a:rPr lang="en-US" sz="1680" b="0" baseline="0" dirty="0">
                  <a:solidFill>
                    <a:schemeClr val="bg1">
                      <a:lumMod val="75000"/>
                    </a:schemeClr>
                  </a:solidFill>
                  <a:latin typeface="Trebuchet MS" pitchFamily="34" charset="0"/>
                </a:rPr>
                <a:t>See if your company’s logo is available on our free poster templates page.</a:t>
              </a:r>
            </a:p>
            <a:p>
              <a:pPr algn="l"/>
              <a:endParaRPr lang="en-US" sz="1680" b="0" baseline="0" dirty="0">
                <a:latin typeface="Trebuchet MS" pitchFamily="34" charset="0"/>
              </a:endParaRPr>
            </a:p>
            <a:p>
              <a:pPr algn="ctr"/>
              <a:r>
                <a:rPr lang="en-US" sz="2160" b="1" baseline="0" dirty="0">
                  <a:solidFill>
                    <a:srgbClr val="FFC000"/>
                  </a:solidFill>
                  <a:latin typeface="Trebuchet MS" pitchFamily="34" charset="0"/>
                </a:rPr>
                <a:t>Photographs / Graphics</a:t>
              </a:r>
            </a:p>
            <a:p>
              <a:pPr algn="l" defTabSz="1173480"/>
              <a:r>
                <a:rPr lang="en-US" sz="168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80" b="0" spc="0" baseline="0" dirty="0">
                  <a:solidFill>
                    <a:schemeClr val="bg1">
                      <a:lumMod val="75000"/>
                    </a:schemeClr>
                  </a:solidFill>
                  <a:latin typeface="Trebuchet MS" pitchFamily="34" charset="0"/>
                </a:rPr>
                <a:t>disproportionally.</a:t>
              </a:r>
            </a:p>
            <a:p>
              <a:pPr algn="l" defTabSz="1173480"/>
              <a:endParaRPr lang="en-US" sz="1680" b="0" baseline="0" dirty="0">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r>
                <a:rPr lang="en-US" sz="2160" b="1" baseline="0" dirty="0">
                  <a:solidFill>
                    <a:srgbClr val="FFC000"/>
                  </a:solidFill>
                  <a:latin typeface="Trebuchet MS" pitchFamily="34" charset="0"/>
                </a:rPr>
                <a:t>Image Quality Check</a:t>
              </a:r>
            </a:p>
            <a:p>
              <a:pPr lvl="0" algn="l" defTabSz="1173480"/>
              <a:r>
                <a:rPr lang="en-US" sz="1680" b="0" baseline="0" dirty="0">
                  <a:solidFill>
                    <a:schemeClr val="bg1">
                      <a:lumMod val="75000"/>
                    </a:schemeClr>
                  </a:solidFill>
                  <a:latin typeface="Trebuchet MS" pitchFamily="34" charset="0"/>
                </a:rPr>
                <a:t>Zoom in and look at your images at 100% magnification. If they look good they will print well. </a:t>
              </a:r>
              <a:endParaRPr lang="en-US" sz="1920" b="0" dirty="0">
                <a:latin typeface="Trebuchet MS" pitchFamily="34" charset="0"/>
              </a:endParaRPr>
            </a:p>
          </p:txBody>
        </p:sp>
        <p:cxnSp>
          <p:nvCxnSpPr>
            <p:cNvPr id="41" name="Straight Connector 40"/>
            <p:cNvCxnSpPr/>
            <p:nvPr/>
          </p:nvCxnSpPr>
          <p:spPr>
            <a:xfrm>
              <a:off x="-11220550" y="6395410"/>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userDrawn="1"/>
          </p:nvPicPr>
          <p:blipFill>
            <a:blip r:embed="rId11"/>
            <a:stretch>
              <a:fillRect/>
            </a:stretch>
          </p:blipFill>
          <p:spPr>
            <a:xfrm>
              <a:off x="-10736023" y="7928687"/>
              <a:ext cx="1597665" cy="1001614"/>
            </a:xfrm>
            <a:prstGeom prst="rect">
              <a:avLst/>
            </a:prstGeom>
          </p:spPr>
        </p:pic>
        <p:pic>
          <p:nvPicPr>
            <p:cNvPr id="44" name="Picture 43"/>
            <p:cNvPicPr>
              <a:picLocks noChangeAspect="1"/>
            </p:cNvPicPr>
            <p:nvPr userDrawn="1"/>
          </p:nvPicPr>
          <p:blipFill>
            <a:blip r:embed="rId12"/>
            <a:stretch>
              <a:fillRect/>
            </a:stretch>
          </p:blipFill>
          <p:spPr>
            <a:xfrm>
              <a:off x="-10736023" y="12354606"/>
              <a:ext cx="9986807" cy="877997"/>
            </a:xfrm>
            <a:prstGeom prst="rect">
              <a:avLst/>
            </a:prstGeom>
          </p:spPr>
        </p:pic>
        <p:grpSp>
          <p:nvGrpSpPr>
            <p:cNvPr id="45" name="Group 44"/>
            <p:cNvGrpSpPr/>
            <p:nvPr userDrawn="1"/>
          </p:nvGrpSpPr>
          <p:grpSpPr>
            <a:xfrm>
              <a:off x="-9844888" y="19920598"/>
              <a:ext cx="7631077" cy="1951512"/>
              <a:chOff x="-4516464" y="11354921"/>
              <a:chExt cx="3516822" cy="1075927"/>
            </a:xfrm>
          </p:grpSpPr>
          <p:grpSp>
            <p:nvGrpSpPr>
              <p:cNvPr id="66" name="Group 65"/>
              <p:cNvGrpSpPr/>
              <p:nvPr userDrawn="1"/>
            </p:nvGrpSpPr>
            <p:grpSpPr>
              <a:xfrm>
                <a:off x="-2783494" y="11354965"/>
                <a:ext cx="624373" cy="877769"/>
                <a:chOff x="-3958698" y="11538812"/>
                <a:chExt cx="779266" cy="1257833"/>
              </a:xfrm>
            </p:grpSpPr>
            <p:pic>
              <p:nvPicPr>
                <p:cNvPr id="72" name="Picture 71"/>
                <p:cNvPicPr>
                  <a:picLocks noChangeAspect="1"/>
                </p:cNvPicPr>
                <p:nvPr userDrawn="1"/>
              </p:nvPicPr>
              <p:blipFill>
                <a:blip r:embed="rId13"/>
                <a:stretch>
                  <a:fillRect/>
                </a:stretch>
              </p:blipFill>
              <p:spPr>
                <a:xfrm>
                  <a:off x="-3948160" y="11538812"/>
                  <a:ext cx="768728" cy="1090753"/>
                </a:xfrm>
                <a:prstGeom prst="rect">
                  <a:avLst/>
                </a:prstGeom>
              </p:spPr>
            </p:pic>
            <p:sp>
              <p:nvSpPr>
                <p:cNvPr id="73" name="TextBox 72"/>
                <p:cNvSpPr txBox="1"/>
                <p:nvPr userDrawn="1"/>
              </p:nvSpPr>
              <p:spPr>
                <a:xfrm>
                  <a:off x="-3958698" y="12577802"/>
                  <a:ext cx="779263" cy="218843"/>
                </a:xfrm>
                <a:prstGeom prst="rect">
                  <a:avLst/>
                </a:prstGeom>
                <a:solidFill>
                  <a:schemeClr val="accent1"/>
                </a:solidFill>
                <a:ln>
                  <a:noFill/>
                </a:ln>
              </p:spPr>
              <p:txBody>
                <a:bodyPr wrap="square" lIns="0" tIns="0" rIns="0" bIns="0" rtlCol="0">
                  <a:spAutoFit/>
                </a:bodyPr>
                <a:lstStyle/>
                <a:p>
                  <a:pPr algn="ctr"/>
                  <a:r>
                    <a:rPr lang="en-US" sz="1440" b="1" dirty="0">
                      <a:solidFill>
                        <a:schemeClr val="tx1"/>
                      </a:solidFill>
                    </a:rPr>
                    <a:t>ORIGINAL</a:t>
                  </a:r>
                </a:p>
              </p:txBody>
            </p:sp>
          </p:grpSp>
          <p:grpSp>
            <p:nvGrpSpPr>
              <p:cNvPr id="67" name="Group 66"/>
              <p:cNvGrpSpPr/>
              <p:nvPr userDrawn="1"/>
            </p:nvGrpSpPr>
            <p:grpSpPr>
              <a:xfrm>
                <a:off x="-2033159" y="11354921"/>
                <a:ext cx="1033517" cy="887870"/>
                <a:chOff x="-2921738" y="11604219"/>
                <a:chExt cx="1420279" cy="1220131"/>
              </a:xfrm>
            </p:grpSpPr>
            <p:pic>
              <p:nvPicPr>
                <p:cNvPr id="70" name="Picture 69"/>
                <p:cNvPicPr>
                  <a:picLocks noChangeAspect="1"/>
                </p:cNvPicPr>
                <p:nvPr userDrawn="1"/>
              </p:nvPicPr>
              <p:blipFill>
                <a:blip r:embed="rId13"/>
                <a:stretch>
                  <a:fillRect/>
                </a:stretch>
              </p:blipFill>
              <p:spPr>
                <a:xfrm>
                  <a:off x="-2921738" y="11604219"/>
                  <a:ext cx="1420279" cy="1029695"/>
                </a:xfrm>
                <a:prstGeom prst="rect">
                  <a:avLst/>
                </a:prstGeom>
              </p:spPr>
            </p:pic>
            <p:sp>
              <p:nvSpPr>
                <p:cNvPr id="71" name="TextBox 70"/>
                <p:cNvSpPr txBox="1"/>
                <p:nvPr userDrawn="1"/>
              </p:nvSpPr>
              <p:spPr>
                <a:xfrm>
                  <a:off x="-2918992" y="12579504"/>
                  <a:ext cx="1417533" cy="244846"/>
                </a:xfrm>
                <a:prstGeom prst="rect">
                  <a:avLst/>
                </a:prstGeom>
                <a:solidFill>
                  <a:srgbClr val="FF0000"/>
                </a:solidFill>
              </p:spPr>
              <p:txBody>
                <a:bodyPr wrap="square" lIns="0" tIns="0" rIns="0" bIns="0" rtlCol="0">
                  <a:spAutoFit/>
                </a:bodyPr>
                <a:lstStyle/>
                <a:p>
                  <a:pPr algn="ctr"/>
                  <a:r>
                    <a:rPr lang="en-US" sz="1680" b="1" dirty="0">
                      <a:solidFill>
                        <a:schemeClr val="bg1"/>
                      </a:solidFill>
                    </a:rPr>
                    <a:t>DISTORTED</a:t>
                  </a:r>
                  <a:endParaRPr lang="en-US" sz="840" b="1" dirty="0">
                    <a:solidFill>
                      <a:schemeClr val="bg1"/>
                    </a:solidFill>
                  </a:endParaRPr>
                </a:p>
              </p:txBody>
            </p:sp>
          </p:grpSp>
          <p:pic>
            <p:nvPicPr>
              <p:cNvPr id="68" name="Picture 67"/>
              <p:cNvPicPr>
                <a:picLocks noChangeAspect="1"/>
              </p:cNvPicPr>
              <p:nvPr userDrawn="1"/>
            </p:nvPicPr>
            <p:blipFill>
              <a:blip r:embed="rId14"/>
              <a:stretch>
                <a:fillRect/>
              </a:stretch>
            </p:blipFill>
            <p:spPr>
              <a:xfrm>
                <a:off x="-4516464" y="11354941"/>
                <a:ext cx="1098742" cy="847761"/>
              </a:xfrm>
              <a:prstGeom prst="rect">
                <a:avLst/>
              </a:prstGeom>
            </p:spPr>
          </p:pic>
          <p:sp>
            <p:nvSpPr>
              <p:cNvPr id="69" name="TextBox 68"/>
              <p:cNvSpPr txBox="1"/>
              <p:nvPr userDrawn="1"/>
            </p:nvSpPr>
            <p:spPr>
              <a:xfrm>
                <a:off x="-4471893" y="12252677"/>
                <a:ext cx="1035685" cy="178171"/>
              </a:xfrm>
              <a:prstGeom prst="rect">
                <a:avLst/>
              </a:prstGeom>
              <a:noFill/>
            </p:spPr>
            <p:txBody>
              <a:bodyPr wrap="square" lIns="0" tIns="0" rIns="0" bIns="0" rtlCol="0">
                <a:spAutoFit/>
              </a:bodyPr>
              <a:lstStyle/>
              <a:p>
                <a:pPr algn="ctr"/>
                <a:r>
                  <a:rPr lang="en-US" sz="1680" dirty="0">
                    <a:solidFill>
                      <a:schemeClr val="bg1"/>
                    </a:solidFill>
                  </a:rPr>
                  <a:t>Corner</a:t>
                </a:r>
                <a:r>
                  <a:rPr lang="en-US" sz="1680" baseline="0" dirty="0">
                    <a:solidFill>
                      <a:schemeClr val="bg1"/>
                    </a:solidFill>
                  </a:rPr>
                  <a:t> handles</a:t>
                </a:r>
                <a:endParaRPr lang="en-US" sz="1680" dirty="0">
                  <a:solidFill>
                    <a:schemeClr val="bg1"/>
                  </a:solidFill>
                </a:endParaRPr>
              </a:p>
            </p:txBody>
          </p:sp>
        </p:grpSp>
        <p:grpSp>
          <p:nvGrpSpPr>
            <p:cNvPr id="46" name="Group 45"/>
            <p:cNvGrpSpPr/>
            <p:nvPr userDrawn="1"/>
          </p:nvGrpSpPr>
          <p:grpSpPr>
            <a:xfrm>
              <a:off x="-10453962" y="23717523"/>
              <a:ext cx="9139098" cy="2061267"/>
              <a:chOff x="-4818882" y="13423406"/>
              <a:chExt cx="4211801" cy="1136440"/>
            </a:xfrm>
          </p:grpSpPr>
          <p:graphicFrame>
            <p:nvGraphicFramePr>
              <p:cNvPr id="47" name="Object 46"/>
              <p:cNvGraphicFramePr>
                <a:graphicFrameLocks noChangeAspect="1"/>
              </p:cNvGraphicFramePr>
              <p:nvPr userDrawn="1">
                <p:extLst>
                  <p:ext uri="{D42A27DB-BD31-4B8C-83A1-F6EECF244321}">
                    <p14:modId xmlns:p14="http://schemas.microsoft.com/office/powerpoint/2010/main" val="2097624869"/>
                  </p:ext>
                </p:extLst>
              </p:nvPr>
            </p:nvGraphicFramePr>
            <p:xfrm>
              <a:off x="-4610234" y="13433123"/>
              <a:ext cx="1828800" cy="1117600"/>
            </p:xfrm>
            <a:graphic>
              <a:graphicData uri="http://schemas.openxmlformats.org/presentationml/2006/ole">
                <mc:AlternateContent xmlns:mc="http://schemas.openxmlformats.org/markup-compatibility/2006">
                  <mc:Choice xmlns:v="urn:schemas-microsoft-com:vml" Requires="v">
                    <p:oleObj spid="_x0000_s239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610234" y="13433123"/>
                            <a:ext cx="1828800" cy="1117600"/>
                          </a:xfrm>
                          <a:prstGeom prst="rect">
                            <a:avLst/>
                          </a:prstGeom>
                        </p:spPr>
                      </p:pic>
                    </p:oleObj>
                  </mc:Fallback>
                </mc:AlternateContent>
              </a:graphicData>
            </a:graphic>
          </p:graphicFrame>
          <p:graphicFrame>
            <p:nvGraphicFramePr>
              <p:cNvPr id="48" name="Object 47"/>
              <p:cNvGraphicFramePr>
                <a:graphicFrameLocks noChangeAspect="1"/>
              </p:cNvGraphicFramePr>
              <p:nvPr userDrawn="1">
                <p:extLst>
                  <p:ext uri="{D42A27DB-BD31-4B8C-83A1-F6EECF244321}">
                    <p14:modId xmlns:p14="http://schemas.microsoft.com/office/powerpoint/2010/main" val="1491161796"/>
                  </p:ext>
                </p:extLst>
              </p:nvPr>
            </p:nvGraphicFramePr>
            <p:xfrm>
              <a:off x="-2637523" y="13442246"/>
              <a:ext cx="1828800" cy="1117600"/>
            </p:xfrm>
            <a:graphic>
              <a:graphicData uri="http://schemas.openxmlformats.org/presentationml/2006/ole">
                <mc:AlternateContent xmlns:mc="http://schemas.openxmlformats.org/markup-compatibility/2006">
                  <mc:Choice xmlns:v="urn:schemas-microsoft-com:vml" Requires="v">
                    <p:oleObj spid="_x0000_s239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637523" y="13442246"/>
                            <a:ext cx="1828800" cy="1117600"/>
                          </a:xfrm>
                          <a:prstGeom prst="rect">
                            <a:avLst/>
                          </a:prstGeom>
                        </p:spPr>
                      </p:pic>
                    </p:oleObj>
                  </mc:Fallback>
                </mc:AlternateContent>
              </a:graphicData>
            </a:graphic>
          </p:graphicFrame>
          <p:sp>
            <p:nvSpPr>
              <p:cNvPr id="49" name="TextBox 48"/>
              <p:cNvSpPr txBox="1"/>
              <p:nvPr userDrawn="1"/>
            </p:nvSpPr>
            <p:spPr>
              <a:xfrm rot="16200000">
                <a:off x="-5312672" y="13926909"/>
                <a:ext cx="1117601" cy="130021"/>
              </a:xfrm>
              <a:prstGeom prst="rect">
                <a:avLst/>
              </a:prstGeom>
              <a:noFill/>
            </p:spPr>
            <p:txBody>
              <a:bodyPr wrap="square" lIns="0" tIns="0" rIns="0" bIns="0" rtlCol="0">
                <a:spAutoFit/>
              </a:bodyPr>
              <a:lstStyle/>
              <a:p>
                <a:pPr algn="ctr"/>
                <a:r>
                  <a:rPr lang="en-US" sz="1320" dirty="0">
                    <a:solidFill>
                      <a:srgbClr val="92D050"/>
                    </a:solidFill>
                  </a:rPr>
                  <a:t>Good</a:t>
                </a:r>
                <a:r>
                  <a:rPr lang="en-US" sz="1320" baseline="0" dirty="0">
                    <a:solidFill>
                      <a:srgbClr val="92D050"/>
                    </a:solidFill>
                  </a:rPr>
                  <a:t> </a:t>
                </a:r>
                <a:r>
                  <a:rPr lang="en-US" sz="1320" baseline="0" dirty="0">
                    <a:solidFill>
                      <a:schemeClr val="bg1"/>
                    </a:solidFill>
                  </a:rPr>
                  <a:t>printing quality</a:t>
                </a:r>
                <a:endParaRPr lang="en-US" sz="1320" dirty="0">
                  <a:solidFill>
                    <a:schemeClr val="bg1"/>
                  </a:solidFill>
                </a:endParaRPr>
              </a:p>
            </p:txBody>
          </p:sp>
          <p:sp>
            <p:nvSpPr>
              <p:cNvPr id="50" name="TextBox 49"/>
              <p:cNvSpPr txBox="1"/>
              <p:nvPr userDrawn="1"/>
            </p:nvSpPr>
            <p:spPr>
              <a:xfrm rot="16200000">
                <a:off x="-1236802" y="13911287"/>
                <a:ext cx="1117601" cy="141840"/>
              </a:xfrm>
              <a:prstGeom prst="rect">
                <a:avLst/>
              </a:prstGeom>
              <a:noFill/>
            </p:spPr>
            <p:txBody>
              <a:bodyPr wrap="square" lIns="0" tIns="0" rIns="0" bIns="0" rtlCol="0">
                <a:spAutoFit/>
              </a:bodyPr>
              <a:lstStyle/>
              <a:p>
                <a:pPr algn="ctr"/>
                <a:r>
                  <a:rPr lang="en-US" sz="1440" dirty="0">
                    <a:solidFill>
                      <a:srgbClr val="FF0000"/>
                    </a:solidFill>
                  </a:rPr>
                  <a:t>Bad </a:t>
                </a:r>
                <a:r>
                  <a:rPr lang="en-US" sz="1440" dirty="0">
                    <a:solidFill>
                      <a:schemeClr val="bg1"/>
                    </a:solidFill>
                  </a:rPr>
                  <a:t>printing quality</a:t>
                </a:r>
              </a:p>
            </p:txBody>
          </p:sp>
        </p:grpSp>
      </p:grpSp>
      <p:sp>
        <p:nvSpPr>
          <p:cNvPr id="39" name="TextBox 38"/>
          <p:cNvSpPr txBox="1"/>
          <p:nvPr userDrawn="1"/>
        </p:nvSpPr>
        <p:spPr>
          <a:xfrm>
            <a:off x="33740266" y="19812195"/>
            <a:ext cx="6984499" cy="1113257"/>
          </a:xfrm>
          <a:prstGeom prst="rect">
            <a:avLst/>
          </a:prstGeom>
          <a:noFill/>
        </p:spPr>
        <p:txBody>
          <a:bodyPr wrap="square" lIns="78365" tIns="39181" rIns="78365" bIns="39181" rtlCol="0">
            <a:spAutoFit/>
          </a:bodyPr>
          <a:lstStyle/>
          <a:p>
            <a:pPr marL="211456" indent="-211456">
              <a:lnSpc>
                <a:spcPct val="100000"/>
              </a:lnSpc>
            </a:pPr>
            <a:r>
              <a:rPr lang="en-US" sz="1680" dirty="0">
                <a:solidFill>
                  <a:schemeClr val="bg1"/>
                </a:solidFill>
              </a:rPr>
              <a:t>© 2015</a:t>
            </a:r>
            <a:r>
              <a:rPr lang="en-US" sz="1680" baseline="0" dirty="0">
                <a:solidFill>
                  <a:schemeClr val="bg1"/>
                </a:solidFill>
              </a:rPr>
              <a:t> </a:t>
            </a:r>
            <a:r>
              <a:rPr lang="en-US" sz="1680" dirty="0">
                <a:solidFill>
                  <a:schemeClr val="bg1"/>
                </a:solidFill>
              </a:rPr>
              <a:t>PosterPresentations.com</a:t>
            </a:r>
            <a:br>
              <a:rPr lang="en-US" sz="1680" dirty="0">
                <a:solidFill>
                  <a:schemeClr val="bg1"/>
                </a:solidFill>
              </a:rPr>
            </a:br>
            <a:r>
              <a:rPr lang="en-US" sz="1680" dirty="0">
                <a:solidFill>
                  <a:schemeClr val="bg1"/>
                </a:solidFill>
              </a:rPr>
              <a:t>2117 Fourth Street ,</a:t>
            </a:r>
            <a:r>
              <a:rPr lang="en-US" sz="1680" baseline="0" dirty="0">
                <a:solidFill>
                  <a:schemeClr val="bg1"/>
                </a:solidFill>
              </a:rPr>
              <a:t> Unit C</a:t>
            </a:r>
          </a:p>
          <a:p>
            <a:pPr marL="211456" indent="-5716">
              <a:lnSpc>
                <a:spcPct val="100000"/>
              </a:lnSpc>
            </a:pPr>
            <a:r>
              <a:rPr lang="en-US" sz="1680" baseline="0" dirty="0">
                <a:solidFill>
                  <a:schemeClr val="bg1"/>
                </a:solidFill>
              </a:rPr>
              <a:t>Berkeley CA 94710</a:t>
            </a:r>
            <a:br>
              <a:rPr lang="en-US" sz="1680" baseline="0" dirty="0">
                <a:solidFill>
                  <a:schemeClr val="bg1"/>
                </a:solidFill>
              </a:rPr>
            </a:br>
            <a:r>
              <a:rPr lang="en-US" sz="1680" b="1" baseline="0" dirty="0">
                <a:solidFill>
                  <a:srgbClr val="FFFF00"/>
                </a:solidFill>
              </a:rPr>
              <a:t>posterpresenter@gmail.com</a:t>
            </a:r>
            <a:endParaRPr lang="en-US" sz="1680" b="1" dirty="0">
              <a:solidFill>
                <a:srgbClr val="FFFF00"/>
              </a:solidFill>
            </a:endParaRPr>
          </a:p>
        </p:txBody>
      </p:sp>
      <p:sp>
        <p:nvSpPr>
          <p:cNvPr id="52" name="Rounded Rectangle 51"/>
          <p:cNvSpPr/>
          <p:nvPr userDrawn="1"/>
        </p:nvSpPr>
        <p:spPr>
          <a:xfrm>
            <a:off x="710600" y="4004898"/>
            <a:ext cx="10166015" cy="16487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53" name="Rounded Rectangle 52"/>
          <p:cNvSpPr/>
          <p:nvPr userDrawn="1"/>
        </p:nvSpPr>
        <p:spPr>
          <a:xfrm>
            <a:off x="11371823" y="4004898"/>
            <a:ext cx="10166015" cy="16487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54" name="Rounded Rectangle 53"/>
          <p:cNvSpPr/>
          <p:nvPr userDrawn="1"/>
        </p:nvSpPr>
        <p:spPr>
          <a:xfrm>
            <a:off x="22033047" y="4004898"/>
            <a:ext cx="10166015" cy="16487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grpSp>
        <p:nvGrpSpPr>
          <p:cNvPr id="93" name="Group 92"/>
          <p:cNvGrpSpPr/>
          <p:nvPr userDrawn="1"/>
        </p:nvGrpSpPr>
        <p:grpSpPr>
          <a:xfrm>
            <a:off x="-17030" y="1"/>
            <a:ext cx="32935430" cy="3811273"/>
            <a:chOff x="-14192" y="1382"/>
            <a:chExt cx="27451941" cy="4572641"/>
          </a:xfrm>
        </p:grpSpPr>
        <p:sp>
          <p:nvSpPr>
            <p:cNvPr id="94"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9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9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dirty="0">
                <a:ln>
                  <a:noFill/>
                </a:ln>
                <a:solidFill>
                  <a:schemeClr val="accent1"/>
                </a:solidFill>
              </a:endParaRPr>
            </a:p>
          </p:txBody>
        </p:sp>
      </p:grpSp>
      <p:grpSp>
        <p:nvGrpSpPr>
          <p:cNvPr id="98" name="Group 97"/>
          <p:cNvGrpSpPr/>
          <p:nvPr userDrawn="1"/>
        </p:nvGrpSpPr>
        <p:grpSpPr>
          <a:xfrm rot="10800000">
            <a:off x="-11581" y="20716685"/>
            <a:ext cx="32952240" cy="1252100"/>
            <a:chOff x="-14192" y="1382"/>
            <a:chExt cx="27451941" cy="4572641"/>
          </a:xfrm>
        </p:grpSpPr>
        <p:sp>
          <p:nvSpPr>
            <p:cNvPr id="99"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10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10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dirty="0">
                <a:ln>
                  <a:noFill/>
                </a:ln>
                <a:solidFill>
                  <a:schemeClr val="accent1"/>
                </a:solidFill>
              </a:endParaRPr>
            </a:p>
          </p:txBody>
        </p:sp>
      </p:grpSp>
      <p:sp>
        <p:nvSpPr>
          <p:cNvPr id="43" name="Text Box 14"/>
          <p:cNvSpPr txBox="1">
            <a:spLocks noChangeArrowheads="1"/>
          </p:cNvSpPr>
          <p:nvPr userDrawn="1"/>
        </p:nvSpPr>
        <p:spPr bwMode="auto">
          <a:xfrm>
            <a:off x="710599" y="21234229"/>
            <a:ext cx="3017520" cy="421741"/>
          </a:xfrm>
          <a:prstGeom prst="rect">
            <a:avLst/>
          </a:prstGeom>
          <a:noFill/>
          <a:ln w="9525">
            <a:noFill/>
            <a:miter lim="800000"/>
            <a:headEnd/>
            <a:tailEnd/>
          </a:ln>
          <a:effectLst/>
        </p:spPr>
        <p:txBody>
          <a:bodyPr lIns="109516" tIns="54748" rIns="109516" bIns="54748">
            <a:spAutoFit/>
          </a:bodyPr>
          <a:lstStyle/>
          <a:p>
            <a:pPr eaLnBrk="0" hangingPunct="0">
              <a:lnSpc>
                <a:spcPct val="65000"/>
              </a:lnSpc>
              <a:spcBef>
                <a:spcPct val="50000"/>
              </a:spcBef>
              <a:defRPr/>
            </a:pPr>
            <a:r>
              <a:rPr lang="en-US" sz="72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32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009532"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28575" indent="-1128575" algn="l" defTabSz="3009532" rtl="0" eaLnBrk="1" latinLnBrk="0" hangingPunct="1">
        <a:spcBef>
          <a:spcPct val="20000"/>
        </a:spcBef>
        <a:buFont typeface="Arial" pitchFamily="34" charset="0"/>
        <a:buChar char="•"/>
        <a:defRPr sz="10560" kern="1200">
          <a:solidFill>
            <a:schemeClr val="tx1"/>
          </a:solidFill>
          <a:latin typeface="+mn-lt"/>
          <a:ea typeface="+mn-ea"/>
          <a:cs typeface="+mn-cs"/>
        </a:defRPr>
      </a:lvl1pPr>
      <a:lvl2pPr marL="2445245" indent="-940478" algn="l" defTabSz="3009532" rtl="0" eaLnBrk="1" latinLnBrk="0" hangingPunct="1">
        <a:spcBef>
          <a:spcPct val="20000"/>
        </a:spcBef>
        <a:buFont typeface="Arial" pitchFamily="34" charset="0"/>
        <a:buChar char="–"/>
        <a:defRPr sz="9240" kern="1200">
          <a:solidFill>
            <a:schemeClr val="tx1"/>
          </a:solidFill>
          <a:latin typeface="+mn-lt"/>
          <a:ea typeface="+mn-ea"/>
          <a:cs typeface="+mn-cs"/>
        </a:defRPr>
      </a:lvl2pPr>
      <a:lvl3pPr marL="3761915" indent="-752383" algn="l" defTabSz="3009532" rtl="0" eaLnBrk="1" latinLnBrk="0" hangingPunct="1">
        <a:spcBef>
          <a:spcPct val="20000"/>
        </a:spcBef>
        <a:buFont typeface="Arial" pitchFamily="34" charset="0"/>
        <a:buChar char="•"/>
        <a:defRPr sz="7920" kern="1200">
          <a:solidFill>
            <a:schemeClr val="tx1"/>
          </a:solidFill>
          <a:latin typeface="+mn-lt"/>
          <a:ea typeface="+mn-ea"/>
          <a:cs typeface="+mn-cs"/>
        </a:defRPr>
      </a:lvl3pPr>
      <a:lvl4pPr marL="5266681"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4pPr>
      <a:lvl5pPr marL="6771446"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5pPr>
      <a:lvl6pPr marL="8276213"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6pPr>
      <a:lvl7pPr marL="9780978"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7pPr>
      <a:lvl8pPr marL="11285744"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8pPr>
      <a:lvl9pPr marL="12790510"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9pPr>
    </p:bodyStyle>
    <p:otherStyle>
      <a:defPPr>
        <a:defRPr lang="en-US"/>
      </a:defPPr>
      <a:lvl1pPr marL="0" algn="l" defTabSz="3009532" rtl="0" eaLnBrk="1" latinLnBrk="0" hangingPunct="1">
        <a:defRPr sz="5880" kern="1200">
          <a:solidFill>
            <a:schemeClr val="tx1"/>
          </a:solidFill>
          <a:latin typeface="+mn-lt"/>
          <a:ea typeface="+mn-ea"/>
          <a:cs typeface="+mn-cs"/>
        </a:defRPr>
      </a:lvl1pPr>
      <a:lvl2pPr marL="1504766" algn="l" defTabSz="3009532" rtl="0" eaLnBrk="1" latinLnBrk="0" hangingPunct="1">
        <a:defRPr sz="5880" kern="1200">
          <a:solidFill>
            <a:schemeClr val="tx1"/>
          </a:solidFill>
          <a:latin typeface="+mn-lt"/>
          <a:ea typeface="+mn-ea"/>
          <a:cs typeface="+mn-cs"/>
        </a:defRPr>
      </a:lvl2pPr>
      <a:lvl3pPr marL="3009532" algn="l" defTabSz="3009532" rtl="0" eaLnBrk="1" latinLnBrk="0" hangingPunct="1">
        <a:defRPr sz="5880" kern="1200">
          <a:solidFill>
            <a:schemeClr val="tx1"/>
          </a:solidFill>
          <a:latin typeface="+mn-lt"/>
          <a:ea typeface="+mn-ea"/>
          <a:cs typeface="+mn-cs"/>
        </a:defRPr>
      </a:lvl3pPr>
      <a:lvl4pPr marL="4514298" algn="l" defTabSz="3009532" rtl="0" eaLnBrk="1" latinLnBrk="0" hangingPunct="1">
        <a:defRPr sz="5880" kern="1200">
          <a:solidFill>
            <a:schemeClr val="tx1"/>
          </a:solidFill>
          <a:latin typeface="+mn-lt"/>
          <a:ea typeface="+mn-ea"/>
          <a:cs typeface="+mn-cs"/>
        </a:defRPr>
      </a:lvl4pPr>
      <a:lvl5pPr marL="6019063" algn="l" defTabSz="3009532" rtl="0" eaLnBrk="1" latinLnBrk="0" hangingPunct="1">
        <a:defRPr sz="5880" kern="1200">
          <a:solidFill>
            <a:schemeClr val="tx1"/>
          </a:solidFill>
          <a:latin typeface="+mn-lt"/>
          <a:ea typeface="+mn-ea"/>
          <a:cs typeface="+mn-cs"/>
        </a:defRPr>
      </a:lvl5pPr>
      <a:lvl6pPr marL="7523830" algn="l" defTabSz="3009532" rtl="0" eaLnBrk="1" latinLnBrk="0" hangingPunct="1">
        <a:defRPr sz="5880" kern="1200">
          <a:solidFill>
            <a:schemeClr val="tx1"/>
          </a:solidFill>
          <a:latin typeface="+mn-lt"/>
          <a:ea typeface="+mn-ea"/>
          <a:cs typeface="+mn-cs"/>
        </a:defRPr>
      </a:lvl6pPr>
      <a:lvl7pPr marL="9028596" algn="l" defTabSz="3009532" rtl="0" eaLnBrk="1" latinLnBrk="0" hangingPunct="1">
        <a:defRPr sz="5880" kern="1200">
          <a:solidFill>
            <a:schemeClr val="tx1"/>
          </a:solidFill>
          <a:latin typeface="+mn-lt"/>
          <a:ea typeface="+mn-ea"/>
          <a:cs typeface="+mn-cs"/>
        </a:defRPr>
      </a:lvl7pPr>
      <a:lvl8pPr marL="10533361" algn="l" defTabSz="3009532" rtl="0" eaLnBrk="1" latinLnBrk="0" hangingPunct="1">
        <a:defRPr sz="5880" kern="1200">
          <a:solidFill>
            <a:schemeClr val="tx1"/>
          </a:solidFill>
          <a:latin typeface="+mn-lt"/>
          <a:ea typeface="+mn-ea"/>
          <a:cs typeface="+mn-cs"/>
        </a:defRPr>
      </a:lvl8pPr>
      <a:lvl9pPr marL="12038128" algn="l" defTabSz="3009532" rtl="0" eaLnBrk="1" latinLnBrk="0" hangingPunct="1">
        <a:defRPr sz="58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56" name="Group 55"/>
          <p:cNvGrpSpPr>
            <a:grpSpLocks noChangeAspect="1"/>
          </p:cNvGrpSpPr>
          <p:nvPr userDrawn="1"/>
        </p:nvGrpSpPr>
        <p:grpSpPr>
          <a:xfrm>
            <a:off x="33471805" y="14957"/>
            <a:ext cx="7959312" cy="21930643"/>
            <a:chOff x="36782324" y="0"/>
            <a:chExt cx="11062139" cy="27432000"/>
          </a:xfrm>
        </p:grpSpPr>
        <p:sp>
          <p:nvSpPr>
            <p:cNvPr id="57" name="Rectangle 56"/>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360" b="1" spc="720" dirty="0">
                  <a:solidFill>
                    <a:schemeClr val="bg1"/>
                  </a:solidFill>
                  <a:latin typeface="Trebuchet MS" pitchFamily="34" charset="0"/>
                </a:rPr>
                <a:t>QUICK START (cont.)</a:t>
              </a:r>
            </a:p>
            <a:p>
              <a:pPr algn="ctr"/>
              <a:endParaRPr lang="en-US" sz="2880" b="1" baseline="0" dirty="0">
                <a:solidFill>
                  <a:schemeClr val="bg1"/>
                </a:solidFill>
                <a:latin typeface="Trebuchet MS" pitchFamily="34" charset="0"/>
              </a:endParaRPr>
            </a:p>
            <a:p>
              <a:pPr algn="ctr"/>
              <a:r>
                <a:rPr lang="en-US" sz="2160" b="1" baseline="0" dirty="0">
                  <a:solidFill>
                    <a:srgbClr val="FFC000"/>
                  </a:solidFill>
                  <a:latin typeface="Trebuchet MS" pitchFamily="34" charset="0"/>
                </a:rPr>
                <a:t>How to change the template color theme</a:t>
              </a:r>
            </a:p>
            <a:p>
              <a:pPr marL="0" marR="0" lvl="2" indent="0" algn="l" defTabSz="137160" rtl="0" eaLnBrk="1" fontAlgn="auto" latinLnBrk="0" hangingPunct="1">
                <a:lnSpc>
                  <a:spcPct val="100000"/>
                </a:lnSpc>
                <a:spcBef>
                  <a:spcPts val="0"/>
                </a:spcBef>
                <a:spcAft>
                  <a:spcPts val="0"/>
                </a:spcAft>
                <a:buClrTx/>
                <a:buSzTx/>
                <a:buFontTx/>
                <a:buNone/>
                <a:tabLst/>
                <a:defRPr/>
              </a:pPr>
              <a:r>
                <a:rPr lang="en-US" sz="168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80" b="0" spc="0" baseline="0" dirty="0">
                  <a:solidFill>
                    <a:schemeClr val="bg1">
                      <a:lumMod val="75000"/>
                    </a:schemeClr>
                  </a:solidFill>
                  <a:latin typeface="Trebuchet MS" pitchFamily="34" charset="0"/>
                </a:rPr>
                <a:t>also create your own color theme.</a:t>
              </a:r>
            </a:p>
            <a:p>
              <a:pPr marL="0" marR="0" lvl="2" indent="0" algn="l" defTabSz="137160" rtl="0" eaLnBrk="1" fontAlgn="auto" latinLnBrk="0" hangingPunct="1">
                <a:lnSpc>
                  <a:spcPct val="100000"/>
                </a:lnSpc>
                <a:spcBef>
                  <a:spcPts val="0"/>
                </a:spcBef>
                <a:spcAft>
                  <a:spcPts val="0"/>
                </a:spcAft>
                <a:buClrTx/>
                <a:buSzTx/>
                <a:buFontTx/>
                <a:buNone/>
                <a:tabLst/>
                <a:defRPr/>
              </a:pPr>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endParaRPr lang="en-US" sz="1680" b="0" baseline="0" dirty="0">
                <a:solidFill>
                  <a:schemeClr val="bg1">
                    <a:lumMod val="75000"/>
                  </a:schemeClr>
                </a:solidFill>
                <a:latin typeface="Trebuchet MS" pitchFamily="34" charset="0"/>
              </a:endParaRPr>
            </a:p>
            <a:p>
              <a:pPr marL="0" indent="0" algn="l" defTabSz="137160"/>
              <a:r>
                <a:rPr lang="en-US" sz="168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37160"/>
              <a:endParaRPr lang="en-US" sz="1680" b="0" baseline="0" dirty="0">
                <a:solidFill>
                  <a:schemeClr val="bg1">
                    <a:lumMod val="75000"/>
                  </a:schemeClr>
                </a:solidFill>
                <a:latin typeface="Trebuchet MS" pitchFamily="34" charset="0"/>
              </a:endParaRPr>
            </a:p>
            <a:p>
              <a:pPr algn="ctr"/>
              <a:r>
                <a:rPr lang="en-US" sz="2160" b="1" baseline="0" dirty="0">
                  <a:solidFill>
                    <a:srgbClr val="FFC000"/>
                  </a:solidFill>
                  <a:latin typeface="Trebuchet MS" pitchFamily="34" charset="0"/>
                </a:rPr>
                <a:t>How to add Text</a:t>
              </a:r>
            </a:p>
            <a:p>
              <a:pPr marL="2076450" lvl="2" indent="0" algn="l" defTabSz="137160"/>
              <a:r>
                <a:rPr lang="en-US" sz="168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822009" lvl="2" indent="0" algn="l" defTabSz="137160"/>
              <a:endParaRPr lang="en-US" sz="1680" b="0" baseline="0" dirty="0">
                <a:solidFill>
                  <a:schemeClr val="bg1">
                    <a:lumMod val="75000"/>
                  </a:schemeClr>
                </a:solidFill>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lang="en-US" sz="1680" b="0" baseline="0" dirty="0">
                  <a:solidFill>
                    <a:schemeClr val="bg1">
                      <a:lumMod val="75000"/>
                    </a:schemeClr>
                  </a:solidFill>
                  <a:latin typeface="Trebuchet MS" pitchFamily="34" charset="0"/>
                </a:rPr>
                <a:t> </a:t>
              </a:r>
              <a:r>
                <a:rPr kumimoji="0" lang="en-US" sz="216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80" b="0" baseline="0" dirty="0">
                <a:solidFill>
                  <a:schemeClr val="bg1">
                    <a:lumMod val="75000"/>
                  </a:schemeClr>
                </a:solidFill>
                <a:latin typeface="Trebuchet MS" pitchFamily="34" charset="0"/>
              </a:endParaRPr>
            </a:p>
            <a:p>
              <a:pPr marL="1822009" lvl="2" indent="0" algn="l" defTabSz="137160"/>
              <a:endParaRPr lang="en-US" sz="1680" b="0" baseline="0" dirty="0">
                <a:solidFill>
                  <a:schemeClr val="bg1">
                    <a:lumMod val="75000"/>
                  </a:schemeClr>
                </a:solidFill>
                <a:latin typeface="Trebuchet MS" pitchFamily="34" charset="0"/>
              </a:endParaRPr>
            </a:p>
            <a:p>
              <a:pPr algn="ctr"/>
              <a:r>
                <a:rPr lang="en-US" sz="2160" b="1" baseline="0" dirty="0">
                  <a:solidFill>
                    <a:srgbClr val="FFC000"/>
                  </a:solidFill>
                  <a:latin typeface="Trebuchet MS" pitchFamily="34" charset="0"/>
                </a:rPr>
                <a:t>How to add Tables</a:t>
              </a:r>
            </a:p>
            <a:p>
              <a:pPr marL="1165860" lvl="1" indent="0" algn="l" defTabSz="137160"/>
              <a:r>
                <a:rPr lang="en-US" sz="168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37160"/>
              <a:r>
                <a:rPr lang="en-US" sz="168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37160"/>
              <a:endParaRPr lang="en-US" sz="1680" b="0" baseline="0" dirty="0">
                <a:solidFill>
                  <a:schemeClr val="bg1">
                    <a:lumMod val="75000"/>
                  </a:schemeClr>
                </a:solidFill>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822009" rtl="0" eaLnBrk="1" fontAlgn="auto" latinLnBrk="0" hangingPunct="1">
                <a:lnSpc>
                  <a:spcPct val="100000"/>
                </a:lnSpc>
                <a:spcBef>
                  <a:spcPts val="0"/>
                </a:spcBef>
                <a:spcAft>
                  <a:spcPts val="0"/>
                </a:spcAft>
                <a:buClrTx/>
                <a:buSzTx/>
                <a:buFontTx/>
                <a:buNone/>
                <a:tabLst/>
                <a:defRPr/>
              </a:pPr>
              <a:endParaRPr kumimoji="0" lang="en-US" sz="216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822009"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37160"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37160" rtl="0" eaLnBrk="1" fontAlgn="auto" latinLnBrk="0" hangingPunct="1">
                <a:lnSpc>
                  <a:spcPct val="100000"/>
                </a:lnSpc>
                <a:spcBef>
                  <a:spcPts val="0"/>
                </a:spcBef>
                <a:spcAft>
                  <a:spcPts val="0"/>
                </a:spcAft>
                <a:buClrTx/>
                <a:buSzTx/>
                <a:buFontTx/>
                <a:buNone/>
                <a:tabLst/>
                <a:defRPr/>
              </a:pPr>
              <a:endParaRPr lang="en-US" sz="1680" b="0" baseline="0" dirty="0">
                <a:solidFill>
                  <a:schemeClr val="bg1">
                    <a:lumMod val="75000"/>
                  </a:schemeClr>
                </a:solidFill>
                <a:latin typeface="Trebuchet MS" pitchFamily="34" charset="0"/>
              </a:endParaRPr>
            </a:p>
            <a:p>
              <a:pPr marL="0" marR="0" lvl="0" indent="0" algn="l" defTabSz="1371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8" name="Object 57"/>
            <p:cNvGraphicFramePr>
              <a:graphicFrameLocks noChangeAspect="1"/>
            </p:cNvGraphicFramePr>
            <p:nvPr userDrawn="1">
              <p:extLst>
                <p:ext uri="{D42A27DB-BD31-4B8C-83A1-F6EECF244321}">
                  <p14:modId xmlns:p14="http://schemas.microsoft.com/office/powerpoint/2010/main" val="2202219233"/>
                </p:ext>
              </p:extLst>
            </p:nvPr>
          </p:nvGraphicFramePr>
          <p:xfrm>
            <a:off x="39540164" y="3976767"/>
            <a:ext cx="5586150" cy="1716939"/>
          </p:xfrm>
          <a:graphic>
            <a:graphicData uri="http://schemas.openxmlformats.org/presentationml/2006/ole">
              <mc:AlternateContent xmlns:mc="http://schemas.openxmlformats.org/markup-compatibility/2006">
                <mc:Choice xmlns:v="urn:schemas-microsoft-com:vml" Requires="v">
                  <p:oleObj spid="_x0000_s341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39540164" y="3976767"/>
                          <a:ext cx="5586150" cy="1716939"/>
                        </a:xfrm>
                        <a:prstGeom prst="rect">
                          <a:avLst/>
                        </a:prstGeom>
                      </p:spPr>
                    </p:pic>
                  </p:oleObj>
                </mc:Fallback>
              </mc:AlternateContent>
            </a:graphicData>
          </a:graphic>
        </p:graphicFrame>
        <p:pic>
          <p:nvPicPr>
            <p:cNvPr id="59" name="Picture 58"/>
            <p:cNvPicPr>
              <a:picLocks noChangeAspect="1"/>
            </p:cNvPicPr>
            <p:nvPr userDrawn="1"/>
          </p:nvPicPr>
          <p:blipFill>
            <a:blip r:embed="rId6"/>
            <a:stretch>
              <a:fillRect/>
            </a:stretch>
          </p:blipFill>
          <p:spPr>
            <a:xfrm>
              <a:off x="37296876" y="8347566"/>
              <a:ext cx="2969584" cy="1140240"/>
            </a:xfrm>
            <a:prstGeom prst="rect">
              <a:avLst/>
            </a:prstGeom>
            <a:ln>
              <a:noFill/>
            </a:ln>
          </p:spPr>
        </p:pic>
        <p:graphicFrame>
          <p:nvGraphicFramePr>
            <p:cNvPr id="60" name="Object 59"/>
            <p:cNvGraphicFramePr>
              <a:graphicFrameLocks noChangeAspect="1"/>
            </p:cNvGraphicFramePr>
            <p:nvPr userDrawn="1">
              <p:extLst>
                <p:ext uri="{D42A27DB-BD31-4B8C-83A1-F6EECF244321}">
                  <p14:modId xmlns:p14="http://schemas.microsoft.com/office/powerpoint/2010/main" val="1613568671"/>
                </p:ext>
              </p:extLst>
            </p:nvPr>
          </p:nvGraphicFramePr>
          <p:xfrm>
            <a:off x="37524683" y="12604371"/>
            <a:ext cx="1482265" cy="825421"/>
          </p:xfrm>
          <a:graphic>
            <a:graphicData uri="http://schemas.openxmlformats.org/presentationml/2006/ole">
              <mc:AlternateContent xmlns:mc="http://schemas.openxmlformats.org/markup-compatibility/2006">
                <mc:Choice xmlns:v="urn:schemas-microsoft-com:vml" Requires="v">
                  <p:oleObj spid="_x0000_s341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37524683" y="12604371"/>
                          <a:ext cx="1482265" cy="825421"/>
                        </a:xfrm>
                        <a:prstGeom prst="rect">
                          <a:avLst/>
                        </a:prstGeom>
                      </p:spPr>
                    </p:pic>
                  </p:oleObj>
                </mc:Fallback>
              </mc:AlternateContent>
            </a:graphicData>
          </a:graphic>
        </p:graphicFrame>
        <p:grpSp>
          <p:nvGrpSpPr>
            <p:cNvPr id="61" name="Group 60"/>
            <p:cNvGrpSpPr/>
            <p:nvPr userDrawn="1"/>
          </p:nvGrpSpPr>
          <p:grpSpPr>
            <a:xfrm>
              <a:off x="37163426" y="23152352"/>
              <a:ext cx="10354213" cy="1052915"/>
              <a:chOff x="31687960" y="29635357"/>
              <a:chExt cx="9771399" cy="1090622"/>
            </a:xfrm>
          </p:grpSpPr>
          <p:sp>
            <p:nvSpPr>
              <p:cNvPr id="63" name="Rounded Rectangle 62"/>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pic>
            <p:nvPicPr>
              <p:cNvPr id="64"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31813900" y="29733687"/>
                <a:ext cx="914401" cy="914399"/>
              </a:xfrm>
              <a:prstGeom prst="rect">
                <a:avLst/>
              </a:prstGeom>
              <a:noFill/>
              <a:ln>
                <a:noFill/>
              </a:ln>
            </p:spPr>
          </p:pic>
          <p:sp>
            <p:nvSpPr>
              <p:cNvPr id="65" name="TextBox 64"/>
              <p:cNvSpPr txBox="1"/>
              <p:nvPr userDrawn="1"/>
            </p:nvSpPr>
            <p:spPr>
              <a:xfrm>
                <a:off x="32788169" y="29700257"/>
                <a:ext cx="8671190" cy="789565"/>
              </a:xfrm>
              <a:prstGeom prst="rect">
                <a:avLst/>
              </a:prstGeom>
              <a:noFill/>
              <a:ln>
                <a:noFill/>
              </a:ln>
            </p:spPr>
            <p:txBody>
              <a:bodyPr wrap="square" rtlCol="0">
                <a:spAutoFit/>
              </a:bodyPr>
              <a:lstStyle/>
              <a:p>
                <a:r>
                  <a:rPr lang="en-US" sz="1680" dirty="0">
                    <a:solidFill>
                      <a:schemeClr val="tx2"/>
                    </a:solidFill>
                    <a:latin typeface="Trebuchet MS" pitchFamily="34" charset="0"/>
                  </a:rPr>
                  <a:t>Student</a:t>
                </a:r>
                <a:r>
                  <a:rPr lang="en-US" sz="1680" baseline="0" dirty="0">
                    <a:solidFill>
                      <a:schemeClr val="tx2"/>
                    </a:solidFill>
                    <a:latin typeface="Trebuchet MS" pitchFamily="34" charset="0"/>
                  </a:rPr>
                  <a:t> discounts are available on our </a:t>
                </a:r>
                <a:r>
                  <a:rPr lang="en-US" sz="1680" baseline="0" dirty="0" err="1">
                    <a:solidFill>
                      <a:schemeClr val="tx2"/>
                    </a:solidFill>
                    <a:latin typeface="Trebuchet MS" pitchFamily="34" charset="0"/>
                  </a:rPr>
                  <a:t>Facebook</a:t>
                </a:r>
                <a:r>
                  <a:rPr lang="en-US" sz="1680" baseline="0" dirty="0">
                    <a:solidFill>
                      <a:schemeClr val="tx2"/>
                    </a:solidFill>
                    <a:latin typeface="Trebuchet MS" pitchFamily="34" charset="0"/>
                  </a:rPr>
                  <a:t> page.</a:t>
                </a:r>
                <a:br>
                  <a:rPr lang="en-US" sz="1680" baseline="0" dirty="0">
                    <a:solidFill>
                      <a:schemeClr val="tx2"/>
                    </a:solidFill>
                    <a:latin typeface="Trebuchet MS" pitchFamily="34" charset="0"/>
                  </a:rPr>
                </a:br>
                <a:r>
                  <a:rPr lang="en-US" sz="1680" baseline="0" dirty="0">
                    <a:solidFill>
                      <a:schemeClr val="tx2"/>
                    </a:solidFill>
                    <a:latin typeface="Trebuchet MS" pitchFamily="34" charset="0"/>
                  </a:rPr>
                  <a:t>Go to </a:t>
                </a:r>
                <a:r>
                  <a:rPr lang="en-US" sz="1680" u="sng" baseline="0" dirty="0">
                    <a:solidFill>
                      <a:schemeClr val="tx2"/>
                    </a:solidFill>
                    <a:latin typeface="Trebuchet MS" pitchFamily="34" charset="0"/>
                  </a:rPr>
                  <a:t>PosterPresentations.com</a:t>
                </a:r>
                <a:r>
                  <a:rPr lang="en-US" sz="1680" baseline="0" dirty="0">
                    <a:solidFill>
                      <a:schemeClr val="tx2"/>
                    </a:solidFill>
                    <a:latin typeface="Trebuchet MS" pitchFamily="34" charset="0"/>
                  </a:rPr>
                  <a:t> and click on the FB icon. </a:t>
                </a:r>
                <a:endParaRPr lang="en-US" sz="1680" dirty="0">
                  <a:solidFill>
                    <a:schemeClr val="tx2"/>
                  </a:solidFill>
                  <a:latin typeface="Trebuchet MS" pitchFamily="34" charset="0"/>
                </a:endParaRPr>
              </a:p>
            </p:txBody>
          </p:sp>
        </p:grpSp>
      </p:grpSp>
      <p:grpSp>
        <p:nvGrpSpPr>
          <p:cNvPr id="44" name="Group 43"/>
          <p:cNvGrpSpPr>
            <a:grpSpLocks noChangeAspect="1"/>
          </p:cNvGrpSpPr>
          <p:nvPr userDrawn="1"/>
        </p:nvGrpSpPr>
        <p:grpSpPr>
          <a:xfrm>
            <a:off x="-8680518" y="5"/>
            <a:ext cx="7930241" cy="21945596"/>
            <a:chOff x="-11220550" y="-1"/>
            <a:chExt cx="11014226" cy="27432000"/>
          </a:xfrm>
        </p:grpSpPr>
        <p:sp>
          <p:nvSpPr>
            <p:cNvPr id="45" name="Rectangle 44"/>
            <p:cNvSpPr/>
            <p:nvPr/>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indent="0" algn="ctr" defTabSz="1822009" rtl="0" eaLnBrk="1" fontAlgn="auto" latinLnBrk="0" hangingPunct="1">
                <a:lnSpc>
                  <a:spcPct val="100000"/>
                </a:lnSpc>
                <a:spcBef>
                  <a:spcPts val="0"/>
                </a:spcBef>
                <a:spcAft>
                  <a:spcPts val="0"/>
                </a:spcAft>
                <a:buClrTx/>
                <a:buSzTx/>
                <a:buFontTx/>
                <a:buNone/>
                <a:tabLst/>
                <a:defRPr/>
              </a:pPr>
              <a:r>
                <a:rPr lang="en-US" sz="2160" b="1" spc="0" dirty="0">
                  <a:solidFill>
                    <a:srgbClr val="FF0000"/>
                  </a:solidFill>
                  <a:latin typeface="Trebuchet MS" pitchFamily="34" charset="0"/>
                </a:rPr>
                <a:t>(—THIS SIDEBAR DOES NOT PRINT—)</a:t>
              </a:r>
              <a:endParaRPr lang="en-US" sz="2160" b="1" spc="720" dirty="0">
                <a:solidFill>
                  <a:schemeClr val="bg1"/>
                </a:solidFill>
                <a:latin typeface="Trebuchet MS" pitchFamily="34" charset="0"/>
              </a:endParaRPr>
            </a:p>
            <a:p>
              <a:pPr algn="ctr"/>
              <a:r>
                <a:rPr lang="en-US" sz="2880" b="1" spc="720" dirty="0">
                  <a:solidFill>
                    <a:schemeClr val="bg1"/>
                  </a:solidFill>
                  <a:latin typeface="Trebuchet MS" pitchFamily="34" charset="0"/>
                </a:rPr>
                <a:t>DESIGN</a:t>
              </a:r>
              <a:r>
                <a:rPr lang="en-US" sz="2880" b="1" spc="720" baseline="0" dirty="0">
                  <a:solidFill>
                    <a:schemeClr val="bg1"/>
                  </a:solidFill>
                  <a:latin typeface="Trebuchet MS" pitchFamily="34" charset="0"/>
                </a:rPr>
                <a:t> </a:t>
              </a:r>
              <a:r>
                <a:rPr lang="en-US" sz="2880" b="1" spc="720" dirty="0">
                  <a:solidFill>
                    <a:schemeClr val="bg1"/>
                  </a:solidFill>
                  <a:latin typeface="Trebuchet MS" pitchFamily="34" charset="0"/>
                </a:rPr>
                <a:t>GUIDE</a:t>
              </a:r>
            </a:p>
            <a:p>
              <a:pPr algn="ctr"/>
              <a:r>
                <a:rPr lang="en-US" sz="1200" b="1" dirty="0">
                  <a:latin typeface="Trebuchet MS" pitchFamily="34" charset="0"/>
                </a:rPr>
                <a:t> </a:t>
              </a:r>
            </a:p>
            <a:p>
              <a:pPr defTabSz="4518767"/>
              <a:r>
                <a:rPr lang="en-US" sz="1920" i="0" dirty="0">
                  <a:latin typeface="Trebuchet MS" pitchFamily="34" charset="0"/>
                </a:rPr>
                <a:t>This PowerPoint</a:t>
              </a:r>
              <a:r>
                <a:rPr lang="en-US" sz="1920" i="0" baseline="0" dirty="0">
                  <a:latin typeface="Trebuchet MS" pitchFamily="34" charset="0"/>
                </a:rPr>
                <a:t> </a:t>
              </a:r>
              <a:r>
                <a:rPr lang="en-US" sz="1920" i="0" dirty="0">
                  <a:latin typeface="Trebuchet MS" pitchFamily="34" charset="0"/>
                </a:rPr>
                <a:t>2007 template produces</a:t>
              </a:r>
              <a:r>
                <a:rPr lang="en-US" sz="1920" i="0" baseline="0" dirty="0">
                  <a:latin typeface="Trebuchet MS" pitchFamily="34" charset="0"/>
                </a:rPr>
                <a:t> </a:t>
              </a:r>
              <a:r>
                <a:rPr lang="en-US" sz="1920" i="0" dirty="0">
                  <a:latin typeface="Trebuchet MS" pitchFamily="34" charset="0"/>
                </a:rPr>
                <a:t>a 36”x60” presentation poster. </a:t>
              </a:r>
              <a:r>
                <a:rPr lang="en-US" sz="1920" dirty="0">
                  <a:latin typeface="Trebuchet MS" pitchFamily="34" charset="0"/>
                </a:rPr>
                <a:t>You</a:t>
              </a:r>
              <a:r>
                <a:rPr lang="en-US" sz="1920" baseline="0" dirty="0">
                  <a:latin typeface="Trebuchet MS" pitchFamily="34" charset="0"/>
                </a:rPr>
                <a:t> can u</a:t>
              </a:r>
              <a:r>
                <a:rPr lang="en-US" sz="1920" dirty="0">
                  <a:latin typeface="Trebuchet MS" pitchFamily="34" charset="0"/>
                </a:rPr>
                <a:t>se</a:t>
              </a:r>
              <a:r>
                <a:rPr lang="en-US" sz="1920" baseline="0" dirty="0">
                  <a:latin typeface="Trebuchet MS" pitchFamily="34" charset="0"/>
                </a:rPr>
                <a:t> it to create your research poster and </a:t>
              </a:r>
              <a:r>
                <a:rPr lang="en-US" sz="1920" dirty="0">
                  <a:latin typeface="Trebuchet MS" pitchFamily="34" charset="0"/>
                </a:rPr>
                <a:t>save valuable time placing titles, subtitles,</a:t>
              </a:r>
              <a:r>
                <a:rPr lang="en-US" sz="1920" baseline="0" dirty="0">
                  <a:latin typeface="Trebuchet MS" pitchFamily="34" charset="0"/>
                </a:rPr>
                <a:t> text, and graphics</a:t>
              </a:r>
              <a:r>
                <a:rPr lang="en-US" sz="1920" dirty="0">
                  <a:latin typeface="Trebuchet MS" pitchFamily="34" charset="0"/>
                </a:rPr>
                <a:t>. </a:t>
              </a:r>
            </a:p>
            <a:p>
              <a:pPr defTabSz="4518767"/>
              <a:r>
                <a:rPr lang="en-US" sz="1200" dirty="0">
                  <a:latin typeface="Trebuchet MS" pitchFamily="34" charset="0"/>
                </a:rPr>
                <a:t> </a:t>
              </a:r>
            </a:p>
            <a:p>
              <a:pPr defTabSz="5267063"/>
              <a:r>
                <a:rPr lang="en-US" sz="1920" dirty="0">
                  <a:latin typeface="Trebuchet MS" pitchFamily="34" charset="0"/>
                </a:rPr>
                <a:t>We provide a series of online answer your poster production questions. To view our template tutorials, go online to </a:t>
              </a:r>
              <a:r>
                <a:rPr lang="en-US" sz="1920" b="1" dirty="0">
                  <a:solidFill>
                    <a:srgbClr val="FFC000"/>
                  </a:solidFill>
                  <a:latin typeface="Trebuchet MS" pitchFamily="34" charset="0"/>
                </a:rPr>
                <a:t>PosterPresentations.com</a:t>
              </a:r>
              <a:r>
                <a:rPr lang="en-US" sz="1920" b="1" dirty="0">
                  <a:solidFill>
                    <a:schemeClr val="bg1"/>
                  </a:solidFill>
                  <a:latin typeface="Trebuchet MS" pitchFamily="34" charset="0"/>
                </a:rPr>
                <a:t> </a:t>
              </a:r>
              <a:r>
                <a:rPr lang="en-US" sz="1920" dirty="0">
                  <a:solidFill>
                    <a:schemeClr val="bg1"/>
                  </a:solidFill>
                  <a:latin typeface="Trebuchet MS" pitchFamily="34" charset="0"/>
                </a:rPr>
                <a:t>and click on HELP DESK.</a:t>
              </a:r>
            </a:p>
            <a:p>
              <a:pPr defTabSz="5267063"/>
              <a:r>
                <a:rPr lang="en-US" sz="1200" dirty="0">
                  <a:latin typeface="Trebuchet MS" pitchFamily="34" charset="0"/>
                </a:rPr>
                <a:t> </a:t>
              </a:r>
            </a:p>
            <a:p>
              <a:pPr defTabSz="5267063"/>
              <a:r>
                <a:rPr lang="en-US" sz="1920" dirty="0">
                  <a:solidFill>
                    <a:schemeClr val="bg1"/>
                  </a:solidFill>
                  <a:latin typeface="Trebuchet MS" pitchFamily="34" charset="0"/>
                </a:rPr>
                <a:t>When</a:t>
              </a:r>
              <a:r>
                <a:rPr lang="en-US" sz="1920" baseline="0" dirty="0">
                  <a:solidFill>
                    <a:schemeClr val="bg1"/>
                  </a:solidFill>
                  <a:latin typeface="Trebuchet MS" pitchFamily="34" charset="0"/>
                </a:rPr>
                <a:t> you are ready to</a:t>
              </a:r>
              <a:r>
                <a:rPr lang="en-US" sz="1920" dirty="0">
                  <a:solidFill>
                    <a:schemeClr val="bg1"/>
                  </a:solidFill>
                  <a:latin typeface="Trebuchet MS" pitchFamily="34" charset="0"/>
                </a:rPr>
                <a:t> </a:t>
              </a:r>
              <a:r>
                <a:rPr lang="en-US" sz="1920" baseline="0" dirty="0">
                  <a:solidFill>
                    <a:schemeClr val="bg1"/>
                  </a:solidFill>
                  <a:latin typeface="Trebuchet MS" pitchFamily="34" charset="0"/>
                </a:rPr>
                <a:t> print your poster</a:t>
              </a:r>
              <a:r>
                <a:rPr lang="en-US" sz="1920" dirty="0">
                  <a:solidFill>
                    <a:schemeClr val="bg1"/>
                  </a:solidFill>
                  <a:latin typeface="Trebuchet MS" pitchFamily="34" charset="0"/>
                </a:rPr>
                <a:t>,</a:t>
              </a:r>
              <a:r>
                <a:rPr lang="en-US" sz="1920" baseline="0" dirty="0">
                  <a:solidFill>
                    <a:schemeClr val="bg1"/>
                  </a:solidFill>
                  <a:latin typeface="Trebuchet MS" pitchFamily="34" charset="0"/>
                </a:rPr>
                <a:t> go online to </a:t>
              </a:r>
              <a:r>
                <a:rPr lang="en-US" sz="1920" b="0" dirty="0">
                  <a:solidFill>
                    <a:schemeClr val="bg1"/>
                  </a:solidFill>
                  <a:latin typeface="Trebuchet MS" pitchFamily="34" charset="0"/>
                </a:rPr>
                <a:t>PosterPresentations.com</a:t>
              </a:r>
              <a:br>
                <a:rPr lang="en-US" sz="1920" dirty="0">
                  <a:solidFill>
                    <a:schemeClr val="bg1"/>
                  </a:solidFill>
                  <a:latin typeface="Trebuchet MS" pitchFamily="34" charset="0"/>
                </a:rPr>
              </a:br>
              <a:r>
                <a:rPr lang="en-US" sz="1200" dirty="0">
                  <a:solidFill>
                    <a:schemeClr val="bg1"/>
                  </a:solidFill>
                  <a:latin typeface="Trebuchet MS" pitchFamily="34" charset="0"/>
                </a:rPr>
                <a:t> </a:t>
              </a:r>
            </a:p>
            <a:p>
              <a:pPr algn="l" defTabSz="4518767"/>
              <a:r>
                <a:rPr lang="en-US" sz="1920" b="0" dirty="0">
                  <a:solidFill>
                    <a:schemeClr val="bg1"/>
                  </a:solidFill>
                  <a:latin typeface="Trebuchet MS" pitchFamily="34" charset="0"/>
                </a:rPr>
                <a:t>Need</a:t>
              </a:r>
              <a:r>
                <a:rPr lang="en-US" sz="1920" b="0" baseline="0" dirty="0">
                  <a:solidFill>
                    <a:schemeClr val="bg1"/>
                  </a:solidFill>
                  <a:latin typeface="Trebuchet MS" pitchFamily="34" charset="0"/>
                </a:rPr>
                <a:t> assistance? Call us at </a:t>
              </a:r>
              <a:r>
                <a:rPr lang="en-US" sz="1920" b="0" dirty="0">
                  <a:solidFill>
                    <a:srgbClr val="FFC000"/>
                  </a:solidFill>
                  <a:latin typeface="Trebuchet MS" pitchFamily="34" charset="0"/>
                </a:rPr>
                <a:t>1.510.649.3001</a:t>
              </a:r>
            </a:p>
            <a:p>
              <a:pPr algn="l" defTabSz="4518767"/>
              <a:r>
                <a:rPr lang="en-US" sz="1200" b="1" dirty="0">
                  <a:solidFill>
                    <a:srgbClr val="FFFF00"/>
                  </a:solidFill>
                  <a:latin typeface="Trebuchet MS" pitchFamily="34" charset="0"/>
                </a:rPr>
                <a:t> </a:t>
              </a:r>
            </a:p>
            <a:p>
              <a:pPr algn="ctr"/>
              <a:endParaRPr lang="en-US" sz="1680" b="1" dirty="0">
                <a:solidFill>
                  <a:schemeClr val="bg1"/>
                </a:solidFill>
                <a:latin typeface="Trebuchet MS" pitchFamily="34" charset="0"/>
              </a:endParaRPr>
            </a:p>
            <a:p>
              <a:pPr algn="ctr"/>
              <a:r>
                <a:rPr lang="en-US" sz="2880" b="1" spc="720" dirty="0">
                  <a:solidFill>
                    <a:schemeClr val="bg1"/>
                  </a:solidFill>
                  <a:latin typeface="Trebuchet MS" pitchFamily="34" charset="0"/>
                </a:rPr>
                <a:t>QUICK START</a:t>
              </a:r>
            </a:p>
            <a:p>
              <a:pPr algn="ctr"/>
              <a:r>
                <a:rPr lang="en-US" sz="1200" b="1" baseline="0" dirty="0">
                  <a:solidFill>
                    <a:schemeClr val="bg1"/>
                  </a:solidFill>
                  <a:latin typeface="Trebuchet MS" pitchFamily="34" charset="0"/>
                </a:rPr>
                <a:t> </a:t>
              </a:r>
            </a:p>
            <a:p>
              <a:pPr algn="ctr"/>
              <a:r>
                <a:rPr lang="en-US" sz="2160" b="1" baseline="0" dirty="0">
                  <a:solidFill>
                    <a:srgbClr val="FFC000"/>
                  </a:solidFill>
                  <a:latin typeface="Trebuchet MS" pitchFamily="34" charset="0"/>
                </a:rPr>
                <a:t>Zoom in and out</a:t>
              </a:r>
            </a:p>
            <a:p>
              <a:pPr marL="1443990" indent="0" algn="l" defTabSz="1021080"/>
              <a:r>
                <a:rPr lang="en-US" sz="168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920" b="0" baseline="0" dirty="0">
                <a:solidFill>
                  <a:schemeClr val="bg1"/>
                </a:solidFill>
                <a:latin typeface="Trebuchet MS" pitchFamily="34" charset="0"/>
              </a:endParaRPr>
            </a:p>
            <a:p>
              <a:pPr algn="ctr"/>
              <a:r>
                <a:rPr lang="en-US" sz="2160" b="1" baseline="0" dirty="0">
                  <a:solidFill>
                    <a:srgbClr val="FFC000"/>
                  </a:solidFill>
                  <a:latin typeface="Trebuchet MS" pitchFamily="34" charset="0"/>
                </a:rPr>
                <a:t>Title, Authors, and Affiliations</a:t>
              </a:r>
            </a:p>
            <a:p>
              <a:pPr algn="l"/>
              <a:r>
                <a:rPr lang="en-US" sz="168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8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200" b="0" spc="0" baseline="0" dirty="0">
                  <a:solidFill>
                    <a:schemeClr val="bg1">
                      <a:lumMod val="75000"/>
                    </a:schemeClr>
                  </a:solidFill>
                  <a:latin typeface="Trebuchet MS" pitchFamily="34" charset="0"/>
                </a:rPr>
                <a:t> </a:t>
              </a:r>
            </a:p>
            <a:p>
              <a:pPr algn="l"/>
              <a:r>
                <a:rPr lang="en-US" sz="1680" b="1" spc="360" baseline="0" dirty="0">
                  <a:solidFill>
                    <a:srgbClr val="FFC000"/>
                  </a:solidFill>
                  <a:latin typeface="Trebuchet MS" pitchFamily="34" charset="0"/>
                </a:rPr>
                <a:t>TIP</a:t>
              </a:r>
              <a:r>
                <a:rPr lang="en-US" sz="1680" b="1" baseline="0" dirty="0">
                  <a:solidFill>
                    <a:srgbClr val="FFC000"/>
                  </a:solidFill>
                  <a:latin typeface="Trebuchet MS" pitchFamily="34" charset="0"/>
                </a:rPr>
                <a:t>: </a:t>
              </a:r>
              <a:r>
                <a:rPr lang="en-US" sz="1680" b="0" baseline="0" dirty="0">
                  <a:solidFill>
                    <a:schemeClr val="bg1">
                      <a:lumMod val="75000"/>
                    </a:schemeClr>
                  </a:solidFill>
                  <a:latin typeface="Trebuchet MS" pitchFamily="34" charset="0"/>
                </a:rPr>
                <a:t>The font size of your title should be bigger than your name(s) and institution name(s).</a:t>
              </a:r>
            </a:p>
            <a:p>
              <a:pPr algn="l"/>
              <a:br>
                <a:rPr lang="en-US" sz="1920" b="1" baseline="0" dirty="0">
                  <a:solidFill>
                    <a:schemeClr val="bg1"/>
                  </a:solidFill>
                  <a:latin typeface="Trebuchet MS" pitchFamily="34" charset="0"/>
                </a:rPr>
              </a:br>
              <a:endParaRPr lang="en-US" sz="1920" b="1" dirty="0">
                <a:solidFill>
                  <a:schemeClr val="bg1"/>
                </a:solidFill>
                <a:latin typeface="Trebuchet MS" pitchFamily="34" charset="0"/>
              </a:endParaRPr>
            </a:p>
            <a:p>
              <a:pPr algn="ctr"/>
              <a:endParaRPr lang="en-US" sz="1920" b="1" dirty="0">
                <a:solidFill>
                  <a:srgbClr val="FFC000"/>
                </a:solidFill>
                <a:latin typeface="Trebuchet MS" pitchFamily="34" charset="0"/>
              </a:endParaRPr>
            </a:p>
            <a:p>
              <a:pPr algn="ctr"/>
              <a:endParaRPr lang="en-US" sz="1920" b="1" dirty="0">
                <a:solidFill>
                  <a:srgbClr val="FFC000"/>
                </a:solidFill>
                <a:latin typeface="Trebuchet MS" pitchFamily="34" charset="0"/>
              </a:endParaRPr>
            </a:p>
            <a:p>
              <a:pPr algn="ctr"/>
              <a:r>
                <a:rPr lang="en-US" sz="2160" b="1" dirty="0">
                  <a:solidFill>
                    <a:srgbClr val="FFC000"/>
                  </a:solidFill>
                  <a:latin typeface="Trebuchet MS" pitchFamily="34" charset="0"/>
                </a:rPr>
                <a:t>Adding Logos</a:t>
              </a:r>
              <a:r>
                <a:rPr lang="en-US" sz="2160" b="1" baseline="0" dirty="0">
                  <a:solidFill>
                    <a:srgbClr val="FFC000"/>
                  </a:solidFill>
                  <a:latin typeface="Trebuchet MS" pitchFamily="34" charset="0"/>
                </a:rPr>
                <a:t> / Seals</a:t>
              </a:r>
            </a:p>
            <a:p>
              <a:pPr algn="l"/>
              <a:r>
                <a:rPr lang="en-US" sz="168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200" b="0" spc="360" baseline="0" dirty="0">
                <a:solidFill>
                  <a:schemeClr val="bg1">
                    <a:lumMod val="75000"/>
                  </a:schemeClr>
                </a:solidFill>
                <a:latin typeface="Trebuchet MS" pitchFamily="34" charset="0"/>
              </a:endParaRPr>
            </a:p>
            <a:p>
              <a:pPr algn="l"/>
              <a:r>
                <a:rPr lang="en-US" sz="1680" b="1" spc="360" baseline="0" dirty="0">
                  <a:solidFill>
                    <a:srgbClr val="FFC000"/>
                  </a:solidFill>
                  <a:latin typeface="Trebuchet MS" pitchFamily="34" charset="0"/>
                </a:rPr>
                <a:t>TIP:</a:t>
              </a:r>
              <a:r>
                <a:rPr lang="en-US" sz="1680" b="1" spc="0" baseline="0" dirty="0">
                  <a:solidFill>
                    <a:srgbClr val="FFC000"/>
                  </a:solidFill>
                  <a:latin typeface="Trebuchet MS" pitchFamily="34" charset="0"/>
                </a:rPr>
                <a:t> </a:t>
              </a:r>
              <a:r>
                <a:rPr lang="en-US" sz="1680" b="0" baseline="0" dirty="0">
                  <a:solidFill>
                    <a:schemeClr val="bg1">
                      <a:lumMod val="75000"/>
                    </a:schemeClr>
                  </a:solidFill>
                  <a:latin typeface="Trebuchet MS" pitchFamily="34" charset="0"/>
                </a:rPr>
                <a:t>See if your company’s logo is available on our free poster templates page.</a:t>
              </a:r>
            </a:p>
            <a:p>
              <a:pPr algn="l"/>
              <a:endParaRPr lang="en-US" sz="1680" b="0" baseline="0" dirty="0">
                <a:latin typeface="Trebuchet MS" pitchFamily="34" charset="0"/>
              </a:endParaRPr>
            </a:p>
            <a:p>
              <a:pPr algn="ctr"/>
              <a:r>
                <a:rPr lang="en-US" sz="2160" b="1" baseline="0" dirty="0">
                  <a:solidFill>
                    <a:srgbClr val="FFC000"/>
                  </a:solidFill>
                  <a:latin typeface="Trebuchet MS" pitchFamily="34" charset="0"/>
                </a:rPr>
                <a:t>Photographs / Graphics</a:t>
              </a:r>
            </a:p>
            <a:p>
              <a:pPr algn="l" defTabSz="1173480"/>
              <a:r>
                <a:rPr lang="en-US" sz="168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80" b="0" spc="0" baseline="0" dirty="0">
                  <a:solidFill>
                    <a:schemeClr val="bg1">
                      <a:lumMod val="75000"/>
                    </a:schemeClr>
                  </a:solidFill>
                  <a:latin typeface="Trebuchet MS" pitchFamily="34" charset="0"/>
                </a:rPr>
                <a:t>disproportionally.</a:t>
              </a:r>
            </a:p>
            <a:p>
              <a:pPr algn="l" defTabSz="1173480"/>
              <a:endParaRPr lang="en-US" sz="1680" b="0" baseline="0" dirty="0">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endParaRPr lang="en-US" sz="1920" b="1" baseline="0" dirty="0">
                <a:solidFill>
                  <a:srgbClr val="FFC000"/>
                </a:solidFill>
                <a:latin typeface="Trebuchet MS" pitchFamily="34" charset="0"/>
              </a:endParaRPr>
            </a:p>
            <a:p>
              <a:pPr algn="ctr"/>
              <a:r>
                <a:rPr lang="en-US" sz="2160" b="1" baseline="0" dirty="0">
                  <a:solidFill>
                    <a:srgbClr val="FFC000"/>
                  </a:solidFill>
                  <a:latin typeface="Trebuchet MS" pitchFamily="34" charset="0"/>
                </a:rPr>
                <a:t>Image Quality Check</a:t>
              </a:r>
            </a:p>
            <a:p>
              <a:pPr lvl="0" algn="l" defTabSz="1173480"/>
              <a:r>
                <a:rPr lang="en-US" sz="1680" b="0" baseline="0" dirty="0">
                  <a:solidFill>
                    <a:schemeClr val="bg1">
                      <a:lumMod val="75000"/>
                    </a:schemeClr>
                  </a:solidFill>
                  <a:latin typeface="Trebuchet MS" pitchFamily="34" charset="0"/>
                </a:rPr>
                <a:t>Zoom in and look at your images at 100% magnification. If they look good they will print well. </a:t>
              </a:r>
              <a:endParaRPr lang="en-US" sz="1920" b="0" dirty="0">
                <a:latin typeface="Trebuchet MS" pitchFamily="34" charset="0"/>
              </a:endParaRPr>
            </a:p>
          </p:txBody>
        </p:sp>
        <p:cxnSp>
          <p:nvCxnSpPr>
            <p:cNvPr id="46" name="Straight Connector 45"/>
            <p:cNvCxnSpPr/>
            <p:nvPr/>
          </p:nvCxnSpPr>
          <p:spPr>
            <a:xfrm>
              <a:off x="-11220550" y="6395410"/>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userDrawn="1"/>
          </p:nvPicPr>
          <p:blipFill>
            <a:blip r:embed="rId11"/>
            <a:stretch>
              <a:fillRect/>
            </a:stretch>
          </p:blipFill>
          <p:spPr>
            <a:xfrm>
              <a:off x="-10736023" y="7928687"/>
              <a:ext cx="1597665" cy="1001614"/>
            </a:xfrm>
            <a:prstGeom prst="rect">
              <a:avLst/>
            </a:prstGeom>
          </p:spPr>
        </p:pic>
        <p:pic>
          <p:nvPicPr>
            <p:cNvPr id="48" name="Picture 47"/>
            <p:cNvPicPr>
              <a:picLocks noChangeAspect="1"/>
            </p:cNvPicPr>
            <p:nvPr userDrawn="1"/>
          </p:nvPicPr>
          <p:blipFill>
            <a:blip r:embed="rId12"/>
            <a:stretch>
              <a:fillRect/>
            </a:stretch>
          </p:blipFill>
          <p:spPr>
            <a:xfrm>
              <a:off x="-10736023" y="12354606"/>
              <a:ext cx="9986807" cy="877997"/>
            </a:xfrm>
            <a:prstGeom prst="rect">
              <a:avLst/>
            </a:prstGeom>
          </p:spPr>
        </p:pic>
        <p:grpSp>
          <p:nvGrpSpPr>
            <p:cNvPr id="49" name="Group 48"/>
            <p:cNvGrpSpPr/>
            <p:nvPr userDrawn="1"/>
          </p:nvGrpSpPr>
          <p:grpSpPr>
            <a:xfrm>
              <a:off x="-9844888" y="19920598"/>
              <a:ext cx="7631077" cy="1951512"/>
              <a:chOff x="-4516464" y="11354921"/>
              <a:chExt cx="3516822" cy="1075927"/>
            </a:xfrm>
          </p:grpSpPr>
          <p:grpSp>
            <p:nvGrpSpPr>
              <p:cNvPr id="70" name="Group 69"/>
              <p:cNvGrpSpPr/>
              <p:nvPr userDrawn="1"/>
            </p:nvGrpSpPr>
            <p:grpSpPr>
              <a:xfrm>
                <a:off x="-2783494" y="11354965"/>
                <a:ext cx="624373" cy="877769"/>
                <a:chOff x="-3958698" y="11538812"/>
                <a:chExt cx="779266" cy="1257833"/>
              </a:xfrm>
            </p:grpSpPr>
            <p:pic>
              <p:nvPicPr>
                <p:cNvPr id="76" name="Picture 75"/>
                <p:cNvPicPr>
                  <a:picLocks noChangeAspect="1"/>
                </p:cNvPicPr>
                <p:nvPr userDrawn="1"/>
              </p:nvPicPr>
              <p:blipFill>
                <a:blip r:embed="rId13"/>
                <a:stretch>
                  <a:fillRect/>
                </a:stretch>
              </p:blipFill>
              <p:spPr>
                <a:xfrm>
                  <a:off x="-3948160" y="11538812"/>
                  <a:ext cx="768728" cy="1090753"/>
                </a:xfrm>
                <a:prstGeom prst="rect">
                  <a:avLst/>
                </a:prstGeom>
              </p:spPr>
            </p:pic>
            <p:sp>
              <p:nvSpPr>
                <p:cNvPr id="77" name="TextBox 76"/>
                <p:cNvSpPr txBox="1"/>
                <p:nvPr userDrawn="1"/>
              </p:nvSpPr>
              <p:spPr>
                <a:xfrm>
                  <a:off x="-3958698" y="12577802"/>
                  <a:ext cx="779263" cy="218843"/>
                </a:xfrm>
                <a:prstGeom prst="rect">
                  <a:avLst/>
                </a:prstGeom>
                <a:solidFill>
                  <a:schemeClr val="accent1"/>
                </a:solidFill>
                <a:ln>
                  <a:noFill/>
                </a:ln>
              </p:spPr>
              <p:txBody>
                <a:bodyPr wrap="square" lIns="0" tIns="0" rIns="0" bIns="0" rtlCol="0">
                  <a:spAutoFit/>
                </a:bodyPr>
                <a:lstStyle/>
                <a:p>
                  <a:pPr algn="ctr"/>
                  <a:r>
                    <a:rPr lang="en-US" sz="1440" b="1" dirty="0">
                      <a:solidFill>
                        <a:schemeClr val="tx1"/>
                      </a:solidFill>
                    </a:rPr>
                    <a:t>ORIGINAL</a:t>
                  </a:r>
                </a:p>
              </p:txBody>
            </p:sp>
          </p:grpSp>
          <p:grpSp>
            <p:nvGrpSpPr>
              <p:cNvPr id="71" name="Group 70"/>
              <p:cNvGrpSpPr/>
              <p:nvPr userDrawn="1"/>
            </p:nvGrpSpPr>
            <p:grpSpPr>
              <a:xfrm>
                <a:off x="-2033159" y="11354921"/>
                <a:ext cx="1033517" cy="887870"/>
                <a:chOff x="-2921738" y="11604219"/>
                <a:chExt cx="1420279" cy="1220131"/>
              </a:xfrm>
            </p:grpSpPr>
            <p:pic>
              <p:nvPicPr>
                <p:cNvPr id="74" name="Picture 73"/>
                <p:cNvPicPr>
                  <a:picLocks noChangeAspect="1"/>
                </p:cNvPicPr>
                <p:nvPr userDrawn="1"/>
              </p:nvPicPr>
              <p:blipFill>
                <a:blip r:embed="rId13"/>
                <a:stretch>
                  <a:fillRect/>
                </a:stretch>
              </p:blipFill>
              <p:spPr>
                <a:xfrm>
                  <a:off x="-2921738" y="11604219"/>
                  <a:ext cx="1420279" cy="1029695"/>
                </a:xfrm>
                <a:prstGeom prst="rect">
                  <a:avLst/>
                </a:prstGeom>
              </p:spPr>
            </p:pic>
            <p:sp>
              <p:nvSpPr>
                <p:cNvPr id="75" name="TextBox 74"/>
                <p:cNvSpPr txBox="1"/>
                <p:nvPr userDrawn="1"/>
              </p:nvSpPr>
              <p:spPr>
                <a:xfrm>
                  <a:off x="-2918992" y="12579504"/>
                  <a:ext cx="1417533" cy="244846"/>
                </a:xfrm>
                <a:prstGeom prst="rect">
                  <a:avLst/>
                </a:prstGeom>
                <a:solidFill>
                  <a:srgbClr val="FF0000"/>
                </a:solidFill>
              </p:spPr>
              <p:txBody>
                <a:bodyPr wrap="square" lIns="0" tIns="0" rIns="0" bIns="0" rtlCol="0">
                  <a:spAutoFit/>
                </a:bodyPr>
                <a:lstStyle/>
                <a:p>
                  <a:pPr algn="ctr"/>
                  <a:r>
                    <a:rPr lang="en-US" sz="1680" b="1" dirty="0">
                      <a:solidFill>
                        <a:schemeClr val="bg1"/>
                      </a:solidFill>
                    </a:rPr>
                    <a:t>DISTORTED</a:t>
                  </a:r>
                  <a:endParaRPr lang="en-US" sz="840" b="1" dirty="0">
                    <a:solidFill>
                      <a:schemeClr val="bg1"/>
                    </a:solidFill>
                  </a:endParaRPr>
                </a:p>
              </p:txBody>
            </p:sp>
          </p:grpSp>
          <p:pic>
            <p:nvPicPr>
              <p:cNvPr id="72" name="Picture 71"/>
              <p:cNvPicPr>
                <a:picLocks noChangeAspect="1"/>
              </p:cNvPicPr>
              <p:nvPr userDrawn="1"/>
            </p:nvPicPr>
            <p:blipFill>
              <a:blip r:embed="rId14"/>
              <a:stretch>
                <a:fillRect/>
              </a:stretch>
            </p:blipFill>
            <p:spPr>
              <a:xfrm>
                <a:off x="-4516464" y="11354941"/>
                <a:ext cx="1098742" cy="847761"/>
              </a:xfrm>
              <a:prstGeom prst="rect">
                <a:avLst/>
              </a:prstGeom>
            </p:spPr>
          </p:pic>
          <p:sp>
            <p:nvSpPr>
              <p:cNvPr id="73" name="TextBox 72"/>
              <p:cNvSpPr txBox="1"/>
              <p:nvPr userDrawn="1"/>
            </p:nvSpPr>
            <p:spPr>
              <a:xfrm>
                <a:off x="-4471893" y="12252677"/>
                <a:ext cx="1035685" cy="178171"/>
              </a:xfrm>
              <a:prstGeom prst="rect">
                <a:avLst/>
              </a:prstGeom>
              <a:noFill/>
            </p:spPr>
            <p:txBody>
              <a:bodyPr wrap="square" lIns="0" tIns="0" rIns="0" bIns="0" rtlCol="0">
                <a:spAutoFit/>
              </a:bodyPr>
              <a:lstStyle/>
              <a:p>
                <a:pPr algn="ctr"/>
                <a:r>
                  <a:rPr lang="en-US" sz="1680" dirty="0">
                    <a:solidFill>
                      <a:schemeClr val="bg1"/>
                    </a:solidFill>
                  </a:rPr>
                  <a:t>Corner</a:t>
                </a:r>
                <a:r>
                  <a:rPr lang="en-US" sz="1680" baseline="0" dirty="0">
                    <a:solidFill>
                      <a:schemeClr val="bg1"/>
                    </a:solidFill>
                  </a:rPr>
                  <a:t> handles</a:t>
                </a:r>
                <a:endParaRPr lang="en-US" sz="1680" dirty="0">
                  <a:solidFill>
                    <a:schemeClr val="bg1"/>
                  </a:solidFill>
                </a:endParaRPr>
              </a:p>
            </p:txBody>
          </p:sp>
        </p:grpSp>
        <p:grpSp>
          <p:nvGrpSpPr>
            <p:cNvPr id="50" name="Group 49"/>
            <p:cNvGrpSpPr/>
            <p:nvPr userDrawn="1"/>
          </p:nvGrpSpPr>
          <p:grpSpPr>
            <a:xfrm>
              <a:off x="-10453962" y="23717523"/>
              <a:ext cx="9139098" cy="2061267"/>
              <a:chOff x="-4818882" y="13423406"/>
              <a:chExt cx="4211801" cy="1136440"/>
            </a:xfrm>
          </p:grpSpPr>
          <p:graphicFrame>
            <p:nvGraphicFramePr>
              <p:cNvPr id="66" name="Object 65"/>
              <p:cNvGraphicFramePr>
                <a:graphicFrameLocks noChangeAspect="1"/>
              </p:cNvGraphicFramePr>
              <p:nvPr userDrawn="1">
                <p:extLst>
                  <p:ext uri="{D42A27DB-BD31-4B8C-83A1-F6EECF244321}">
                    <p14:modId xmlns:p14="http://schemas.microsoft.com/office/powerpoint/2010/main" val="2097624869"/>
                  </p:ext>
                </p:extLst>
              </p:nvPr>
            </p:nvGraphicFramePr>
            <p:xfrm>
              <a:off x="-4610234" y="13433123"/>
              <a:ext cx="1828800" cy="1117600"/>
            </p:xfrm>
            <a:graphic>
              <a:graphicData uri="http://schemas.openxmlformats.org/presentationml/2006/ole">
                <mc:AlternateContent xmlns:mc="http://schemas.openxmlformats.org/markup-compatibility/2006">
                  <mc:Choice xmlns:v="urn:schemas-microsoft-com:vml" Requires="v">
                    <p:oleObj spid="_x0000_s342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610234" y="13433123"/>
                            <a:ext cx="1828800" cy="1117600"/>
                          </a:xfrm>
                          <a:prstGeom prst="rect">
                            <a:avLst/>
                          </a:prstGeom>
                        </p:spPr>
                      </p:pic>
                    </p:oleObj>
                  </mc:Fallback>
                </mc:AlternateContent>
              </a:graphicData>
            </a:graphic>
          </p:graphicFrame>
          <p:graphicFrame>
            <p:nvGraphicFramePr>
              <p:cNvPr id="67" name="Object 66"/>
              <p:cNvGraphicFramePr>
                <a:graphicFrameLocks noChangeAspect="1"/>
              </p:cNvGraphicFramePr>
              <p:nvPr userDrawn="1">
                <p:extLst>
                  <p:ext uri="{D42A27DB-BD31-4B8C-83A1-F6EECF244321}">
                    <p14:modId xmlns:p14="http://schemas.microsoft.com/office/powerpoint/2010/main" val="1491161796"/>
                  </p:ext>
                </p:extLst>
              </p:nvPr>
            </p:nvGraphicFramePr>
            <p:xfrm>
              <a:off x="-2637523" y="13442246"/>
              <a:ext cx="1828800" cy="1117600"/>
            </p:xfrm>
            <a:graphic>
              <a:graphicData uri="http://schemas.openxmlformats.org/presentationml/2006/ole">
                <mc:AlternateContent xmlns:mc="http://schemas.openxmlformats.org/markup-compatibility/2006">
                  <mc:Choice xmlns:v="urn:schemas-microsoft-com:vml" Requires="v">
                    <p:oleObj spid="_x0000_s342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637523" y="13442246"/>
                            <a:ext cx="1828800" cy="1117600"/>
                          </a:xfrm>
                          <a:prstGeom prst="rect">
                            <a:avLst/>
                          </a:prstGeom>
                        </p:spPr>
                      </p:pic>
                    </p:oleObj>
                  </mc:Fallback>
                </mc:AlternateContent>
              </a:graphicData>
            </a:graphic>
          </p:graphicFrame>
          <p:sp>
            <p:nvSpPr>
              <p:cNvPr id="68" name="TextBox 67"/>
              <p:cNvSpPr txBox="1"/>
              <p:nvPr userDrawn="1"/>
            </p:nvSpPr>
            <p:spPr>
              <a:xfrm rot="16200000">
                <a:off x="-5312672" y="13926909"/>
                <a:ext cx="1117601" cy="130021"/>
              </a:xfrm>
              <a:prstGeom prst="rect">
                <a:avLst/>
              </a:prstGeom>
              <a:noFill/>
            </p:spPr>
            <p:txBody>
              <a:bodyPr wrap="square" lIns="0" tIns="0" rIns="0" bIns="0" rtlCol="0">
                <a:spAutoFit/>
              </a:bodyPr>
              <a:lstStyle/>
              <a:p>
                <a:pPr algn="ctr"/>
                <a:r>
                  <a:rPr lang="en-US" sz="1320" dirty="0">
                    <a:solidFill>
                      <a:srgbClr val="92D050"/>
                    </a:solidFill>
                  </a:rPr>
                  <a:t>Good</a:t>
                </a:r>
                <a:r>
                  <a:rPr lang="en-US" sz="1320" baseline="0" dirty="0">
                    <a:solidFill>
                      <a:srgbClr val="92D050"/>
                    </a:solidFill>
                  </a:rPr>
                  <a:t> </a:t>
                </a:r>
                <a:r>
                  <a:rPr lang="en-US" sz="1320" baseline="0" dirty="0">
                    <a:solidFill>
                      <a:schemeClr val="bg1"/>
                    </a:solidFill>
                  </a:rPr>
                  <a:t>printing quality</a:t>
                </a:r>
                <a:endParaRPr lang="en-US" sz="1320" dirty="0">
                  <a:solidFill>
                    <a:schemeClr val="bg1"/>
                  </a:solidFill>
                </a:endParaRPr>
              </a:p>
            </p:txBody>
          </p:sp>
          <p:sp>
            <p:nvSpPr>
              <p:cNvPr id="69" name="TextBox 68"/>
              <p:cNvSpPr txBox="1"/>
              <p:nvPr userDrawn="1"/>
            </p:nvSpPr>
            <p:spPr>
              <a:xfrm rot="16200000">
                <a:off x="-1236802" y="13911287"/>
                <a:ext cx="1117601" cy="141840"/>
              </a:xfrm>
              <a:prstGeom prst="rect">
                <a:avLst/>
              </a:prstGeom>
              <a:noFill/>
            </p:spPr>
            <p:txBody>
              <a:bodyPr wrap="square" lIns="0" tIns="0" rIns="0" bIns="0" rtlCol="0">
                <a:spAutoFit/>
              </a:bodyPr>
              <a:lstStyle/>
              <a:p>
                <a:pPr algn="ctr"/>
                <a:r>
                  <a:rPr lang="en-US" sz="1440" dirty="0">
                    <a:solidFill>
                      <a:srgbClr val="FF0000"/>
                    </a:solidFill>
                  </a:rPr>
                  <a:t>Bad </a:t>
                </a:r>
                <a:r>
                  <a:rPr lang="en-US" sz="1440" dirty="0">
                    <a:solidFill>
                      <a:schemeClr val="bg1"/>
                    </a:solidFill>
                  </a:rPr>
                  <a:t>printing quality</a:t>
                </a:r>
              </a:p>
            </p:txBody>
          </p:sp>
        </p:grpSp>
      </p:grpSp>
      <p:sp>
        <p:nvSpPr>
          <p:cNvPr id="37" name="TextBox 36"/>
          <p:cNvSpPr txBox="1"/>
          <p:nvPr userDrawn="1"/>
        </p:nvSpPr>
        <p:spPr>
          <a:xfrm>
            <a:off x="33740266" y="19812195"/>
            <a:ext cx="6984499" cy="1113257"/>
          </a:xfrm>
          <a:prstGeom prst="rect">
            <a:avLst/>
          </a:prstGeom>
          <a:noFill/>
        </p:spPr>
        <p:txBody>
          <a:bodyPr wrap="square" lIns="78365" tIns="39181" rIns="78365" bIns="39181" rtlCol="0">
            <a:spAutoFit/>
          </a:bodyPr>
          <a:lstStyle/>
          <a:p>
            <a:pPr marL="211456" indent="-211456">
              <a:lnSpc>
                <a:spcPct val="100000"/>
              </a:lnSpc>
            </a:pPr>
            <a:r>
              <a:rPr lang="en-US" sz="1680" dirty="0">
                <a:solidFill>
                  <a:schemeClr val="bg1"/>
                </a:solidFill>
              </a:rPr>
              <a:t>© 2015</a:t>
            </a:r>
            <a:r>
              <a:rPr lang="en-US" sz="1680" baseline="0" dirty="0">
                <a:solidFill>
                  <a:schemeClr val="bg1"/>
                </a:solidFill>
              </a:rPr>
              <a:t> </a:t>
            </a:r>
            <a:r>
              <a:rPr lang="en-US" sz="1680" dirty="0">
                <a:solidFill>
                  <a:schemeClr val="bg1"/>
                </a:solidFill>
              </a:rPr>
              <a:t>PosterPresentations.com</a:t>
            </a:r>
            <a:br>
              <a:rPr lang="en-US" sz="1680" dirty="0">
                <a:solidFill>
                  <a:schemeClr val="bg1"/>
                </a:solidFill>
              </a:rPr>
            </a:br>
            <a:r>
              <a:rPr lang="en-US" sz="1680" dirty="0">
                <a:solidFill>
                  <a:schemeClr val="bg1"/>
                </a:solidFill>
              </a:rPr>
              <a:t>2117 Fourth Street ,</a:t>
            </a:r>
            <a:r>
              <a:rPr lang="en-US" sz="1680" baseline="0" dirty="0">
                <a:solidFill>
                  <a:schemeClr val="bg1"/>
                </a:solidFill>
              </a:rPr>
              <a:t> Unit C</a:t>
            </a:r>
          </a:p>
          <a:p>
            <a:pPr marL="211456" indent="-5716">
              <a:lnSpc>
                <a:spcPct val="100000"/>
              </a:lnSpc>
            </a:pPr>
            <a:r>
              <a:rPr lang="en-US" sz="1680" baseline="0" dirty="0">
                <a:solidFill>
                  <a:schemeClr val="bg1"/>
                </a:solidFill>
              </a:rPr>
              <a:t>Berkeley CA 94710</a:t>
            </a:r>
            <a:br>
              <a:rPr lang="en-US" sz="1680" baseline="0" dirty="0">
                <a:solidFill>
                  <a:schemeClr val="bg1"/>
                </a:solidFill>
              </a:rPr>
            </a:br>
            <a:r>
              <a:rPr lang="en-US" sz="1680" b="1" baseline="0" dirty="0">
                <a:solidFill>
                  <a:srgbClr val="FFFF00"/>
                </a:solidFill>
              </a:rPr>
              <a:t>posterpresenter@gmail.com</a:t>
            </a:r>
            <a:endParaRPr lang="en-US" sz="1680" b="1" dirty="0">
              <a:solidFill>
                <a:srgbClr val="FFFF00"/>
              </a:solidFill>
            </a:endParaRPr>
          </a:p>
        </p:txBody>
      </p:sp>
      <p:sp>
        <p:nvSpPr>
          <p:cNvPr id="38" name="Rounded Rectangle 37"/>
          <p:cNvSpPr/>
          <p:nvPr userDrawn="1"/>
        </p:nvSpPr>
        <p:spPr>
          <a:xfrm>
            <a:off x="710600" y="3928698"/>
            <a:ext cx="7570600" cy="16514673"/>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39" name="Rounded Rectangle 38"/>
          <p:cNvSpPr/>
          <p:nvPr userDrawn="1"/>
        </p:nvSpPr>
        <p:spPr>
          <a:xfrm>
            <a:off x="24675400" y="3928698"/>
            <a:ext cx="7570600" cy="16514673"/>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sp>
        <p:nvSpPr>
          <p:cNvPr id="40" name="Rounded Rectangle 39"/>
          <p:cNvSpPr/>
          <p:nvPr userDrawn="1"/>
        </p:nvSpPr>
        <p:spPr>
          <a:xfrm>
            <a:off x="8664148" y="3928698"/>
            <a:ext cx="15628304" cy="16514673"/>
          </a:xfrm>
          <a:prstGeom prst="roundRect">
            <a:avLst>
              <a:gd name="adj" fmla="val 81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0"/>
          </a:p>
        </p:txBody>
      </p:sp>
      <p:grpSp>
        <p:nvGrpSpPr>
          <p:cNvPr id="82" name="Group 81"/>
          <p:cNvGrpSpPr/>
          <p:nvPr userDrawn="1"/>
        </p:nvGrpSpPr>
        <p:grpSpPr>
          <a:xfrm>
            <a:off x="-17030" y="1"/>
            <a:ext cx="32935430" cy="3811273"/>
            <a:chOff x="-14192" y="1382"/>
            <a:chExt cx="27451941" cy="4572641"/>
          </a:xfrm>
        </p:grpSpPr>
        <p:sp>
          <p:nvSpPr>
            <p:cNvPr id="8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4"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5"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dirty="0">
                <a:ln>
                  <a:noFill/>
                </a:ln>
                <a:solidFill>
                  <a:schemeClr val="accent1"/>
                </a:solidFill>
              </a:endParaRPr>
            </a:p>
          </p:txBody>
        </p:sp>
      </p:grpSp>
      <p:grpSp>
        <p:nvGrpSpPr>
          <p:cNvPr id="86" name="Group 85"/>
          <p:cNvGrpSpPr/>
          <p:nvPr userDrawn="1"/>
        </p:nvGrpSpPr>
        <p:grpSpPr>
          <a:xfrm rot="10800000">
            <a:off x="-11581" y="20716685"/>
            <a:ext cx="32952240" cy="1252100"/>
            <a:chOff x="-14192" y="1382"/>
            <a:chExt cx="27451941" cy="4572641"/>
          </a:xfrm>
        </p:grpSpPr>
        <p:sp>
          <p:nvSpPr>
            <p:cNvPr id="8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a:p>
          </p:txBody>
        </p:sp>
        <p:sp>
          <p:nvSpPr>
            <p:cNvPr id="8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50" dirty="0">
                <a:ln>
                  <a:noFill/>
                </a:ln>
                <a:solidFill>
                  <a:schemeClr val="accent1"/>
                </a:solidFill>
              </a:endParaRPr>
            </a:p>
          </p:txBody>
        </p:sp>
      </p:grpSp>
      <p:sp>
        <p:nvSpPr>
          <p:cNvPr id="43" name="Text Box 14"/>
          <p:cNvSpPr txBox="1">
            <a:spLocks noChangeArrowheads="1"/>
          </p:cNvSpPr>
          <p:nvPr userDrawn="1"/>
        </p:nvSpPr>
        <p:spPr bwMode="auto">
          <a:xfrm>
            <a:off x="710599" y="21234229"/>
            <a:ext cx="3017520" cy="421741"/>
          </a:xfrm>
          <a:prstGeom prst="rect">
            <a:avLst/>
          </a:prstGeom>
          <a:noFill/>
          <a:ln w="9525">
            <a:noFill/>
            <a:miter lim="800000"/>
            <a:headEnd/>
            <a:tailEnd/>
          </a:ln>
          <a:effectLst/>
        </p:spPr>
        <p:txBody>
          <a:bodyPr lIns="109516" tIns="54748" rIns="109516" bIns="54748">
            <a:spAutoFit/>
          </a:bodyPr>
          <a:lstStyle/>
          <a:p>
            <a:pPr eaLnBrk="0" hangingPunct="0">
              <a:lnSpc>
                <a:spcPct val="65000"/>
              </a:lnSpc>
              <a:spcBef>
                <a:spcPct val="50000"/>
              </a:spcBef>
              <a:defRPr/>
            </a:pPr>
            <a:r>
              <a:rPr lang="en-US" sz="72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32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009532"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28575" indent="-1128575" algn="l" defTabSz="3009532" rtl="0" eaLnBrk="1" latinLnBrk="0" hangingPunct="1">
        <a:spcBef>
          <a:spcPct val="20000"/>
        </a:spcBef>
        <a:buFont typeface="Arial" pitchFamily="34" charset="0"/>
        <a:buChar char="•"/>
        <a:defRPr sz="10560" kern="1200">
          <a:solidFill>
            <a:schemeClr val="tx1"/>
          </a:solidFill>
          <a:latin typeface="+mn-lt"/>
          <a:ea typeface="+mn-ea"/>
          <a:cs typeface="+mn-cs"/>
        </a:defRPr>
      </a:lvl1pPr>
      <a:lvl2pPr marL="2445245" indent="-940478" algn="l" defTabSz="3009532" rtl="0" eaLnBrk="1" latinLnBrk="0" hangingPunct="1">
        <a:spcBef>
          <a:spcPct val="20000"/>
        </a:spcBef>
        <a:buFont typeface="Arial" pitchFamily="34" charset="0"/>
        <a:buChar char="–"/>
        <a:defRPr sz="9240" kern="1200">
          <a:solidFill>
            <a:schemeClr val="tx1"/>
          </a:solidFill>
          <a:latin typeface="+mn-lt"/>
          <a:ea typeface="+mn-ea"/>
          <a:cs typeface="+mn-cs"/>
        </a:defRPr>
      </a:lvl2pPr>
      <a:lvl3pPr marL="3761915" indent="-752383" algn="l" defTabSz="3009532" rtl="0" eaLnBrk="1" latinLnBrk="0" hangingPunct="1">
        <a:spcBef>
          <a:spcPct val="20000"/>
        </a:spcBef>
        <a:buFont typeface="Arial" pitchFamily="34" charset="0"/>
        <a:buChar char="•"/>
        <a:defRPr sz="7920" kern="1200">
          <a:solidFill>
            <a:schemeClr val="tx1"/>
          </a:solidFill>
          <a:latin typeface="+mn-lt"/>
          <a:ea typeface="+mn-ea"/>
          <a:cs typeface="+mn-cs"/>
        </a:defRPr>
      </a:lvl3pPr>
      <a:lvl4pPr marL="5266681"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4pPr>
      <a:lvl5pPr marL="6771446"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5pPr>
      <a:lvl6pPr marL="8276213"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6pPr>
      <a:lvl7pPr marL="9780978"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7pPr>
      <a:lvl8pPr marL="11285744"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8pPr>
      <a:lvl9pPr marL="12790510" indent="-752383" algn="l" defTabSz="3009532" rtl="0" eaLnBrk="1" latinLnBrk="0" hangingPunct="1">
        <a:spcBef>
          <a:spcPct val="20000"/>
        </a:spcBef>
        <a:buFont typeface="Arial" pitchFamily="34" charset="0"/>
        <a:buChar char="•"/>
        <a:defRPr sz="6600" kern="1200">
          <a:solidFill>
            <a:schemeClr val="tx1"/>
          </a:solidFill>
          <a:latin typeface="+mn-lt"/>
          <a:ea typeface="+mn-ea"/>
          <a:cs typeface="+mn-cs"/>
        </a:defRPr>
      </a:lvl9pPr>
    </p:bodyStyle>
    <p:otherStyle>
      <a:defPPr>
        <a:defRPr lang="en-US"/>
      </a:defPPr>
      <a:lvl1pPr marL="0" algn="l" defTabSz="3009532" rtl="0" eaLnBrk="1" latinLnBrk="0" hangingPunct="1">
        <a:defRPr sz="5880" kern="1200">
          <a:solidFill>
            <a:schemeClr val="tx1"/>
          </a:solidFill>
          <a:latin typeface="+mn-lt"/>
          <a:ea typeface="+mn-ea"/>
          <a:cs typeface="+mn-cs"/>
        </a:defRPr>
      </a:lvl1pPr>
      <a:lvl2pPr marL="1504766" algn="l" defTabSz="3009532" rtl="0" eaLnBrk="1" latinLnBrk="0" hangingPunct="1">
        <a:defRPr sz="5880" kern="1200">
          <a:solidFill>
            <a:schemeClr val="tx1"/>
          </a:solidFill>
          <a:latin typeface="+mn-lt"/>
          <a:ea typeface="+mn-ea"/>
          <a:cs typeface="+mn-cs"/>
        </a:defRPr>
      </a:lvl2pPr>
      <a:lvl3pPr marL="3009532" algn="l" defTabSz="3009532" rtl="0" eaLnBrk="1" latinLnBrk="0" hangingPunct="1">
        <a:defRPr sz="5880" kern="1200">
          <a:solidFill>
            <a:schemeClr val="tx1"/>
          </a:solidFill>
          <a:latin typeface="+mn-lt"/>
          <a:ea typeface="+mn-ea"/>
          <a:cs typeface="+mn-cs"/>
        </a:defRPr>
      </a:lvl3pPr>
      <a:lvl4pPr marL="4514298" algn="l" defTabSz="3009532" rtl="0" eaLnBrk="1" latinLnBrk="0" hangingPunct="1">
        <a:defRPr sz="5880" kern="1200">
          <a:solidFill>
            <a:schemeClr val="tx1"/>
          </a:solidFill>
          <a:latin typeface="+mn-lt"/>
          <a:ea typeface="+mn-ea"/>
          <a:cs typeface="+mn-cs"/>
        </a:defRPr>
      </a:lvl4pPr>
      <a:lvl5pPr marL="6019063" algn="l" defTabSz="3009532" rtl="0" eaLnBrk="1" latinLnBrk="0" hangingPunct="1">
        <a:defRPr sz="5880" kern="1200">
          <a:solidFill>
            <a:schemeClr val="tx1"/>
          </a:solidFill>
          <a:latin typeface="+mn-lt"/>
          <a:ea typeface="+mn-ea"/>
          <a:cs typeface="+mn-cs"/>
        </a:defRPr>
      </a:lvl5pPr>
      <a:lvl6pPr marL="7523830" algn="l" defTabSz="3009532" rtl="0" eaLnBrk="1" latinLnBrk="0" hangingPunct="1">
        <a:defRPr sz="5880" kern="1200">
          <a:solidFill>
            <a:schemeClr val="tx1"/>
          </a:solidFill>
          <a:latin typeface="+mn-lt"/>
          <a:ea typeface="+mn-ea"/>
          <a:cs typeface="+mn-cs"/>
        </a:defRPr>
      </a:lvl6pPr>
      <a:lvl7pPr marL="9028596" algn="l" defTabSz="3009532" rtl="0" eaLnBrk="1" latinLnBrk="0" hangingPunct="1">
        <a:defRPr sz="5880" kern="1200">
          <a:solidFill>
            <a:schemeClr val="tx1"/>
          </a:solidFill>
          <a:latin typeface="+mn-lt"/>
          <a:ea typeface="+mn-ea"/>
          <a:cs typeface="+mn-cs"/>
        </a:defRPr>
      </a:lvl7pPr>
      <a:lvl8pPr marL="10533361" algn="l" defTabSz="3009532" rtl="0" eaLnBrk="1" latinLnBrk="0" hangingPunct="1">
        <a:defRPr sz="5880" kern="1200">
          <a:solidFill>
            <a:schemeClr val="tx1"/>
          </a:solidFill>
          <a:latin typeface="+mn-lt"/>
          <a:ea typeface="+mn-ea"/>
          <a:cs typeface="+mn-cs"/>
        </a:defRPr>
      </a:lvl8pPr>
      <a:lvl9pPr marL="12038128" algn="l" defTabSz="3009532"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tiff"/><Relationship Id="rId10" Type="http://schemas.openxmlformats.org/officeDocument/2006/relationships/image" Target="../media/image18.png"/><Relationship Id="rId4" Type="http://schemas.openxmlformats.org/officeDocument/2006/relationships/image" Target="../media/image12.tiff"/><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Box 224">
            <a:extLst>
              <a:ext uri="{FF2B5EF4-FFF2-40B4-BE49-F238E27FC236}">
                <a16:creationId xmlns:a16="http://schemas.microsoft.com/office/drawing/2014/main" id="{6FEC97B5-42FA-9249-A88D-EE6D20FE2F4C}"/>
              </a:ext>
            </a:extLst>
          </p:cNvPr>
          <p:cNvSpPr txBox="1"/>
          <p:nvPr/>
        </p:nvSpPr>
        <p:spPr>
          <a:xfrm>
            <a:off x="9348221" y="5035010"/>
            <a:ext cx="2211059" cy="486742"/>
          </a:xfrm>
          <a:prstGeom prst="rect">
            <a:avLst/>
          </a:prstGeom>
          <a:noFill/>
          <a:ln w="0">
            <a:solidFill>
              <a:schemeClr val="tx1">
                <a:lumMod val="65000"/>
                <a:lumOff val="35000"/>
              </a:schemeClr>
            </a:solidFill>
          </a:ln>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p:txBody>
      </p:sp>
      <p:sp>
        <p:nvSpPr>
          <p:cNvPr id="231" name="TextBox 230">
            <a:extLst>
              <a:ext uri="{FF2B5EF4-FFF2-40B4-BE49-F238E27FC236}">
                <a16:creationId xmlns:a16="http://schemas.microsoft.com/office/drawing/2014/main" id="{D033A5FB-4043-0B4F-BFF4-4B63462B8325}"/>
              </a:ext>
            </a:extLst>
          </p:cNvPr>
          <p:cNvSpPr txBox="1"/>
          <p:nvPr/>
        </p:nvSpPr>
        <p:spPr>
          <a:xfrm>
            <a:off x="9348221" y="5645757"/>
            <a:ext cx="2211059" cy="497258"/>
          </a:xfrm>
          <a:prstGeom prst="rect">
            <a:avLst/>
          </a:prstGeom>
          <a:noFill/>
          <a:ln w="0">
            <a:solidFill>
              <a:schemeClr val="tx1">
                <a:lumMod val="65000"/>
                <a:lumOff val="35000"/>
              </a:schemeClr>
            </a:solidFill>
          </a:ln>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p:txBody>
      </p:sp>
      <p:cxnSp>
        <p:nvCxnSpPr>
          <p:cNvPr id="64" name="Straight Arrow Connector 63">
            <a:extLst>
              <a:ext uri="{FF2B5EF4-FFF2-40B4-BE49-F238E27FC236}">
                <a16:creationId xmlns:a16="http://schemas.microsoft.com/office/drawing/2014/main" id="{FB297835-EDB6-6343-8A80-85744FC606CA}"/>
              </a:ext>
            </a:extLst>
          </p:cNvPr>
          <p:cNvCxnSpPr>
            <a:cxnSpLocks/>
            <a:stCxn id="49" idx="3"/>
          </p:cNvCxnSpPr>
          <p:nvPr/>
        </p:nvCxnSpPr>
        <p:spPr>
          <a:xfrm>
            <a:off x="22271751" y="6762991"/>
            <a:ext cx="255290" cy="11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 Placeholder 18"/>
          <p:cNvSpPr>
            <a:spLocks noGrp="1"/>
          </p:cNvSpPr>
          <p:nvPr>
            <p:ph type="body" sz="quarter" idx="10"/>
          </p:nvPr>
        </p:nvSpPr>
        <p:spPr>
          <a:xfrm>
            <a:off x="681969" y="4486696"/>
            <a:ext cx="7542610" cy="1918351"/>
          </a:xfrm>
        </p:spPr>
        <p:txBody>
          <a:bodyPr/>
          <a:lstStyle/>
          <a:p>
            <a:r>
              <a:rPr lang="en-US" b="1" dirty="0">
                <a:latin typeface="Palatino Linotype" panose="02040502050505030304" pitchFamily="18" charset="0"/>
              </a:rPr>
              <a:t>Objective:</a:t>
            </a:r>
            <a:r>
              <a:rPr lang="en-US" dirty="0">
                <a:latin typeface="Palatino Linotype" panose="02040502050505030304" pitchFamily="18" charset="0"/>
              </a:rPr>
              <a:t> Learn a common semantic space shared between textual and visual modalities using unsupervised learning and use it to solve various problems such as Image Phrase Grounding and Visual Question Answering.</a:t>
            </a:r>
          </a:p>
          <a:p>
            <a:endParaRPr lang="en-US" dirty="0">
              <a:latin typeface="Palatino Linotype" panose="02040502050505030304" pitchFamily="18" charset="0"/>
            </a:endParaRPr>
          </a:p>
          <a:p>
            <a:r>
              <a:rPr lang="en-US" b="1" dirty="0">
                <a:latin typeface="Palatino Linotype" panose="02040502050505030304" pitchFamily="18" charset="0"/>
              </a:rPr>
              <a:t>Image Phrase Grounding</a:t>
            </a:r>
            <a:r>
              <a:rPr lang="en-US" dirty="0">
                <a:latin typeface="Palatino Linotype" panose="02040502050505030304" pitchFamily="18" charset="0"/>
              </a:rPr>
              <a:t> is the task of localizing within an image a given natural language input phrase.</a:t>
            </a:r>
            <a:endParaRPr lang="en-US" b="1" dirty="0">
              <a:latin typeface="Palatino Linotype" panose="02040502050505030304" pitchFamily="18" charset="0"/>
            </a:endParaRPr>
          </a:p>
        </p:txBody>
      </p:sp>
      <p:sp>
        <p:nvSpPr>
          <p:cNvPr id="20" name="Text Placeholder 19"/>
          <p:cNvSpPr>
            <a:spLocks noGrp="1"/>
          </p:cNvSpPr>
          <p:nvPr>
            <p:ph type="body" sz="quarter" idx="11"/>
          </p:nvPr>
        </p:nvSpPr>
        <p:spPr>
          <a:xfrm>
            <a:off x="718403" y="4012692"/>
            <a:ext cx="7536656" cy="493317"/>
          </a:xfrm>
          <a:solidFill>
            <a:schemeClr val="accent1">
              <a:lumMod val="20000"/>
              <a:lumOff val="80000"/>
            </a:schemeClr>
          </a:solidFill>
        </p:spPr>
        <p:txBody>
          <a:bodyPr/>
          <a:lstStyle/>
          <a:p>
            <a:r>
              <a:rPr lang="en-US" dirty="0">
                <a:latin typeface="Palatino Linotype" panose="02040502050505030304" pitchFamily="18" charset="0"/>
              </a:rPr>
              <a:t>INTRODUCTION</a:t>
            </a:r>
          </a:p>
        </p:txBody>
      </p:sp>
      <p:sp>
        <p:nvSpPr>
          <p:cNvPr id="21" name="Text Placeholder 20"/>
          <p:cNvSpPr>
            <a:spLocks noGrp="1"/>
          </p:cNvSpPr>
          <p:nvPr>
            <p:ph type="body" sz="quarter" idx="19"/>
          </p:nvPr>
        </p:nvSpPr>
        <p:spPr>
          <a:xfrm>
            <a:off x="681374" y="11461792"/>
            <a:ext cx="7543800" cy="8743424"/>
          </a:xfrm>
        </p:spPr>
        <p:txBody>
          <a:bodyPr/>
          <a:lstStyle/>
          <a:p>
            <a:r>
              <a:rPr lang="en-US" dirty="0">
                <a:latin typeface="Palatino Linotype" panose="02040502050505030304" pitchFamily="18" charset="0"/>
              </a:rPr>
              <a:t>We started with the base model developed by Akbari et al. which uses Multi-Modal attention mechanisms to learn a common semantic space using unsupervised learning. We tried to understand, improve and extend the model in the following ways</a:t>
            </a:r>
            <a:br>
              <a:rPr lang="en-US" dirty="0">
                <a:latin typeface="Palatino Linotype" panose="02040502050505030304" pitchFamily="18" charset="0"/>
              </a:rPr>
            </a:br>
            <a:endParaRPr lang="en-US"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rPr>
              <a:t>Analyze relative contribution of CNN layers: </a:t>
            </a:r>
            <a:r>
              <a:rPr lang="en-US" dirty="0">
                <a:latin typeface="Palatino Linotype" panose="02040502050505030304" pitchFamily="18" charset="0"/>
              </a:rPr>
              <a:t>We analyzed which layers of the CNN (and their corresponding feature maps) correlate with different categories of words or phrases. </a:t>
            </a:r>
            <a:br>
              <a:rPr lang="en-US" dirty="0">
                <a:latin typeface="Palatino Linotype" panose="02040502050505030304" pitchFamily="18" charset="0"/>
              </a:rPr>
            </a:br>
            <a:endParaRPr lang="en-US" b="1"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rPr>
              <a:t>Generate better visual representation:</a:t>
            </a:r>
            <a:r>
              <a:rPr lang="en-US" dirty="0">
                <a:latin typeface="Palatino Linotype" panose="02040502050505030304" pitchFamily="18" charset="0"/>
              </a:rPr>
              <a:t> In order to extract more localized information from the CNN layers, we experimented with larger convolution layers while creating the visual representation. We also experimented with changing how we combined features from the different CNN layers by not selecting one layer but instead took an Image Pyramid approach and up-sampled and concatenated the features</a:t>
            </a:r>
          </a:p>
          <a:p>
            <a:pPr marL="342900" indent="-342900">
              <a:buFont typeface="+mj-lt"/>
              <a:buAutoNum type="arabicPeriod"/>
            </a:pPr>
            <a:endParaRPr lang="en-US"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rPr>
              <a:t>Leverage supervised image segmentation data: </a:t>
            </a:r>
            <a:r>
              <a:rPr lang="en-US" dirty="0">
                <a:latin typeface="Palatino Linotype" panose="02040502050505030304" pitchFamily="18" charset="0"/>
              </a:rPr>
              <a:t>We utilized the instant segmentation data available in the MSCOCO dataset to add an additional supervised loss to the model. For this, we generated a heatmap for each category present in the image which we treated as probability predictions for the segmentation mask.</a:t>
            </a:r>
            <a:endParaRPr lang="en-US" b="1" dirty="0">
              <a:latin typeface="Palatino Linotype" panose="02040502050505030304" pitchFamily="18" charset="0"/>
            </a:endParaRPr>
          </a:p>
          <a:p>
            <a:endParaRPr lang="en-US" dirty="0">
              <a:latin typeface="Palatino Linotype" panose="02040502050505030304" pitchFamily="18" charset="0"/>
            </a:endParaRPr>
          </a:p>
          <a:p>
            <a:r>
              <a:rPr lang="en-US" dirty="0">
                <a:latin typeface="Palatino Linotype" panose="02040502050505030304" pitchFamily="18" charset="0"/>
              </a:rPr>
              <a:t>Furthermore, we extended the model to perform the task of Visual Question answering by</a:t>
            </a:r>
            <a:br>
              <a:rPr lang="en-US" dirty="0">
                <a:latin typeface="Palatino Linotype" panose="02040502050505030304" pitchFamily="18" charset="0"/>
              </a:rPr>
            </a:b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Fusing the attended visual and textual representations and passing through multiple dense layers</a:t>
            </a:r>
          </a:p>
          <a:p>
            <a:pPr marL="285750" indent="-285750">
              <a:buFont typeface="Arial" panose="020B0604020202020204" pitchFamily="34" charset="0"/>
              <a:buChar char="•"/>
            </a:pPr>
            <a:r>
              <a:rPr lang="en-US" dirty="0">
                <a:latin typeface="Palatino Linotype" panose="02040502050505030304" pitchFamily="18" charset="0"/>
              </a:rPr>
              <a:t>Treated the output of the final FC layer as a distribution over likely answers.</a:t>
            </a:r>
          </a:p>
          <a:p>
            <a:pPr marL="285750" indent="-285750">
              <a:buFont typeface="Arial" panose="020B0604020202020204" pitchFamily="34" charset="0"/>
              <a:buChar char="•"/>
            </a:pPr>
            <a:r>
              <a:rPr lang="en-US" dirty="0">
                <a:latin typeface="Palatino Linotype" panose="02040502050505030304" pitchFamily="18" charset="0"/>
              </a:rPr>
              <a:t>Added our own Bi-LSTM layer to obtain contextualized sentence embeddings instead of using the </a:t>
            </a:r>
            <a:r>
              <a:rPr lang="en-US" dirty="0" err="1">
                <a:latin typeface="Palatino Linotype" panose="02040502050505030304" pitchFamily="18" charset="0"/>
              </a:rPr>
              <a:t>ELMo</a:t>
            </a:r>
            <a:r>
              <a:rPr lang="en-US" dirty="0">
                <a:latin typeface="Palatino Linotype" panose="02040502050505030304" pitchFamily="18" charset="0"/>
              </a:rPr>
              <a:t> ones.</a:t>
            </a:r>
          </a:p>
        </p:txBody>
      </p:sp>
      <p:sp>
        <p:nvSpPr>
          <p:cNvPr id="22" name="Text Placeholder 21"/>
          <p:cNvSpPr>
            <a:spLocks noGrp="1"/>
          </p:cNvSpPr>
          <p:nvPr>
            <p:ph type="body" sz="quarter" idx="20"/>
          </p:nvPr>
        </p:nvSpPr>
        <p:spPr>
          <a:xfrm>
            <a:off x="739745" y="10871093"/>
            <a:ext cx="7509750" cy="493317"/>
          </a:xfrm>
          <a:solidFill>
            <a:schemeClr val="accent1">
              <a:lumMod val="20000"/>
              <a:lumOff val="80000"/>
            </a:schemeClr>
          </a:solidFill>
        </p:spPr>
        <p:txBody>
          <a:bodyPr/>
          <a:lstStyle/>
          <a:p>
            <a:r>
              <a:rPr lang="en-US" dirty="0">
                <a:latin typeface="Palatino Linotype" panose="02040502050505030304" pitchFamily="18" charset="0"/>
              </a:rPr>
              <a:t>APPROACH</a:t>
            </a:r>
          </a:p>
        </p:txBody>
      </p:sp>
      <p:sp>
        <p:nvSpPr>
          <p:cNvPr id="24" name="Text Placeholder 23"/>
          <p:cNvSpPr>
            <a:spLocks noGrp="1"/>
          </p:cNvSpPr>
          <p:nvPr>
            <p:ph type="body" sz="quarter" idx="22"/>
          </p:nvPr>
        </p:nvSpPr>
        <p:spPr>
          <a:xfrm>
            <a:off x="8704021" y="3999566"/>
            <a:ext cx="15540037" cy="493317"/>
          </a:xfrm>
          <a:solidFill>
            <a:schemeClr val="accent1">
              <a:lumMod val="20000"/>
              <a:lumOff val="80000"/>
            </a:schemeClr>
          </a:solidFill>
        </p:spPr>
        <p:txBody>
          <a:bodyPr/>
          <a:lstStyle/>
          <a:p>
            <a:r>
              <a:rPr lang="en-US" dirty="0">
                <a:latin typeface="Palatino Linotype" panose="02040502050505030304" pitchFamily="18" charset="0"/>
              </a:rPr>
              <a:t>MODEL ARCHITECTURE</a:t>
            </a:r>
          </a:p>
        </p:txBody>
      </p:sp>
      <p:sp>
        <p:nvSpPr>
          <p:cNvPr id="26" name="Text Placeholder 25"/>
          <p:cNvSpPr>
            <a:spLocks noGrp="1"/>
          </p:cNvSpPr>
          <p:nvPr>
            <p:ph type="body" sz="quarter" idx="24"/>
          </p:nvPr>
        </p:nvSpPr>
        <p:spPr>
          <a:xfrm>
            <a:off x="8687902" y="14374971"/>
            <a:ext cx="15540037" cy="493317"/>
          </a:xfrm>
          <a:solidFill>
            <a:schemeClr val="accent1">
              <a:lumMod val="20000"/>
              <a:lumOff val="80000"/>
            </a:schemeClr>
          </a:solidFill>
        </p:spPr>
        <p:txBody>
          <a:bodyPr/>
          <a:lstStyle/>
          <a:p>
            <a:r>
              <a:rPr lang="en-US" dirty="0">
                <a:latin typeface="Palatino Linotype" panose="02040502050505030304" pitchFamily="18" charset="0"/>
              </a:rPr>
              <a:t>EXPERIMENTS AND RESULTS</a:t>
            </a:r>
          </a:p>
        </p:txBody>
      </p:sp>
      <p:sp>
        <p:nvSpPr>
          <p:cNvPr id="27" name="Text Placeholder 26"/>
          <p:cNvSpPr>
            <a:spLocks noGrp="1"/>
          </p:cNvSpPr>
          <p:nvPr>
            <p:ph type="body" sz="quarter" idx="25"/>
          </p:nvPr>
        </p:nvSpPr>
        <p:spPr>
          <a:xfrm>
            <a:off x="24737567" y="8069746"/>
            <a:ext cx="7535263" cy="493317"/>
          </a:xfrm>
          <a:solidFill>
            <a:schemeClr val="accent1">
              <a:lumMod val="20000"/>
              <a:lumOff val="80000"/>
            </a:schemeClr>
          </a:solidFill>
        </p:spPr>
        <p:txBody>
          <a:bodyPr/>
          <a:lstStyle/>
          <a:p>
            <a:r>
              <a:rPr lang="en-US" dirty="0">
                <a:latin typeface="Palatino Linotype" panose="02040502050505030304" pitchFamily="18" charset="0"/>
              </a:rPr>
              <a:t>QUALITATIVE RESULTS</a:t>
            </a:r>
          </a:p>
        </p:txBody>
      </p:sp>
      <p:sp>
        <p:nvSpPr>
          <p:cNvPr id="29" name="Text Placeholder 28"/>
          <p:cNvSpPr>
            <a:spLocks noGrp="1"/>
          </p:cNvSpPr>
          <p:nvPr>
            <p:ph type="body" sz="quarter" idx="27"/>
          </p:nvPr>
        </p:nvSpPr>
        <p:spPr>
          <a:xfrm>
            <a:off x="24720700" y="17418235"/>
            <a:ext cx="7535263" cy="493317"/>
          </a:xfrm>
          <a:solidFill>
            <a:schemeClr val="accent1">
              <a:lumMod val="20000"/>
              <a:lumOff val="80000"/>
            </a:schemeClr>
          </a:solidFill>
        </p:spPr>
        <p:txBody>
          <a:bodyPr/>
          <a:lstStyle/>
          <a:p>
            <a:r>
              <a:rPr lang="en-US" dirty="0">
                <a:latin typeface="Palatino Linotype" panose="02040502050505030304" pitchFamily="18" charset="0"/>
              </a:rPr>
              <a:t>CONCLUSIONS</a:t>
            </a:r>
          </a:p>
        </p:txBody>
      </p:sp>
      <p:sp>
        <p:nvSpPr>
          <p:cNvPr id="33" name="Text Placeholder 32"/>
          <p:cNvSpPr>
            <a:spLocks noGrp="1"/>
          </p:cNvSpPr>
          <p:nvPr>
            <p:ph type="body" sz="quarter" idx="150"/>
          </p:nvPr>
        </p:nvSpPr>
        <p:spPr/>
        <p:txBody>
          <a:bodyPr/>
          <a:lstStyle/>
          <a:p>
            <a:r>
              <a:rPr lang="en-US" dirty="0">
                <a:latin typeface="Palatino Linotype" panose="02040502050505030304" pitchFamily="18" charset="0"/>
              </a:rPr>
              <a:t>Sonam Goenka, Hassan Akbari</a:t>
            </a:r>
          </a:p>
        </p:txBody>
      </p:sp>
      <p:sp>
        <p:nvSpPr>
          <p:cNvPr id="34" name="Text Placeholder 33"/>
          <p:cNvSpPr>
            <a:spLocks noGrp="1"/>
          </p:cNvSpPr>
          <p:nvPr>
            <p:ph type="body" sz="quarter" idx="184"/>
          </p:nvPr>
        </p:nvSpPr>
        <p:spPr/>
        <p:txBody>
          <a:bodyPr/>
          <a:lstStyle/>
          <a:p>
            <a:r>
              <a:rPr lang="en-US" dirty="0">
                <a:latin typeface="Palatino Linotype" panose="02040502050505030304" pitchFamily="18" charset="0"/>
              </a:rPr>
              <a:t>Advanced Computer Vision Course, Columbia University</a:t>
            </a:r>
          </a:p>
        </p:txBody>
      </p:sp>
      <p:sp>
        <p:nvSpPr>
          <p:cNvPr id="35" name="Text Placeholder 34"/>
          <p:cNvSpPr>
            <a:spLocks noGrp="1"/>
          </p:cNvSpPr>
          <p:nvPr>
            <p:ph type="body" sz="quarter" idx="185"/>
          </p:nvPr>
        </p:nvSpPr>
        <p:spPr>
          <a:xfrm>
            <a:off x="2971801" y="700595"/>
            <a:ext cx="25551766" cy="1112552"/>
          </a:xfrm>
        </p:spPr>
        <p:txBody>
          <a:bodyPr/>
          <a:lstStyle/>
          <a:p>
            <a:r>
              <a:rPr lang="en-US" dirty="0">
                <a:latin typeface="Palatino Linotype" panose="02040502050505030304" pitchFamily="18" charset="0"/>
              </a:rPr>
              <a:t>Multi-Modal common semantic space for Image-Phrase Grounding</a:t>
            </a:r>
          </a:p>
        </p:txBody>
      </p:sp>
      <p:grpSp>
        <p:nvGrpSpPr>
          <p:cNvPr id="53" name="Group 52">
            <a:extLst>
              <a:ext uri="{FF2B5EF4-FFF2-40B4-BE49-F238E27FC236}">
                <a16:creationId xmlns:a16="http://schemas.microsoft.com/office/drawing/2014/main" id="{EFC1D75F-773A-3D49-9DE1-EFE37945E53E}"/>
              </a:ext>
            </a:extLst>
          </p:cNvPr>
          <p:cNvGrpSpPr/>
          <p:nvPr/>
        </p:nvGrpSpPr>
        <p:grpSpPr>
          <a:xfrm>
            <a:off x="9376832" y="6637426"/>
            <a:ext cx="8514833" cy="1671361"/>
            <a:chOff x="7338612" y="3849847"/>
            <a:chExt cx="7095694" cy="1392801"/>
          </a:xfrm>
        </p:grpSpPr>
        <p:sp>
          <p:nvSpPr>
            <p:cNvPr id="43" name="Rounded Rectangle 42">
              <a:extLst>
                <a:ext uri="{FF2B5EF4-FFF2-40B4-BE49-F238E27FC236}">
                  <a16:creationId xmlns:a16="http://schemas.microsoft.com/office/drawing/2014/main" id="{FBE07C4A-FA9A-F346-B238-30EFEEDFC937}"/>
                </a:ext>
              </a:extLst>
            </p:cNvPr>
            <p:cNvSpPr/>
            <p:nvPr/>
          </p:nvSpPr>
          <p:spPr>
            <a:xfrm>
              <a:off x="10079318" y="3849847"/>
              <a:ext cx="1197176" cy="1198441"/>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scene3d>
              <a:camera prst="isometricOffAxis2Top">
                <a:rot lat="18000000" lon="3600000" rev="18000000"/>
              </a:camera>
              <a:lightRig rig="threePt" dir="t"/>
            </a:scene3d>
            <a:sp3d extrusionH="2540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grpSp>
          <p:nvGrpSpPr>
            <p:cNvPr id="50" name="Group 49">
              <a:extLst>
                <a:ext uri="{FF2B5EF4-FFF2-40B4-BE49-F238E27FC236}">
                  <a16:creationId xmlns:a16="http://schemas.microsoft.com/office/drawing/2014/main" id="{CEC6A8F5-5533-C047-A8FB-2684A8BA14EF}"/>
                </a:ext>
              </a:extLst>
            </p:cNvPr>
            <p:cNvGrpSpPr/>
            <p:nvPr/>
          </p:nvGrpSpPr>
          <p:grpSpPr>
            <a:xfrm>
              <a:off x="7338612" y="3974623"/>
              <a:ext cx="7095694" cy="1268025"/>
              <a:chOff x="7338612" y="3974623"/>
              <a:chExt cx="7095694" cy="1268025"/>
            </a:xfrm>
          </p:grpSpPr>
          <p:grpSp>
            <p:nvGrpSpPr>
              <p:cNvPr id="2" name="Group 1">
                <a:extLst>
                  <a:ext uri="{FF2B5EF4-FFF2-40B4-BE49-F238E27FC236}">
                    <a16:creationId xmlns:a16="http://schemas.microsoft.com/office/drawing/2014/main" id="{22C94C9C-58C3-E24D-95BA-A502E1838B97}"/>
                  </a:ext>
                </a:extLst>
              </p:cNvPr>
              <p:cNvGrpSpPr/>
              <p:nvPr/>
            </p:nvGrpSpPr>
            <p:grpSpPr>
              <a:xfrm>
                <a:off x="7373102" y="4124287"/>
                <a:ext cx="1535948" cy="1019213"/>
                <a:chOff x="7633452" y="4251287"/>
                <a:chExt cx="1535948" cy="1019213"/>
              </a:xfrm>
            </p:grpSpPr>
            <p:pic>
              <p:nvPicPr>
                <p:cNvPr id="37" name="Picture 36">
                  <a:extLst>
                    <a:ext uri="{FF2B5EF4-FFF2-40B4-BE49-F238E27FC236}">
                      <a16:creationId xmlns:a16="http://schemas.microsoft.com/office/drawing/2014/main" id="{528CAEE9-0BFA-6A49-B397-C3A934337FF8}"/>
                    </a:ext>
                  </a:extLst>
                </p:cNvPr>
                <p:cNvPicPr>
                  <a:picLocks noChangeAspect="1"/>
                </p:cNvPicPr>
                <p:nvPr/>
              </p:nvPicPr>
              <p:blipFill>
                <a:blip r:embed="rId3"/>
                <a:stretch>
                  <a:fillRect/>
                </a:stretch>
              </p:blipFill>
              <p:spPr>
                <a:xfrm>
                  <a:off x="7633452" y="4440459"/>
                  <a:ext cx="1535948" cy="830041"/>
                </a:xfrm>
                <a:prstGeom prst="rect">
                  <a:avLst/>
                </a:prstGeom>
                <a:scene3d>
                  <a:camera prst="isometricOffAxis2Top">
                    <a:rot lat="18000000" lon="3600000" rev="18000000"/>
                  </a:camera>
                  <a:lightRig rig="threePt" dir="t"/>
                </a:scene3d>
              </p:spPr>
            </p:pic>
            <p:sp>
              <p:nvSpPr>
                <p:cNvPr id="39" name="Rounded Rectangle 38">
                  <a:extLst>
                    <a:ext uri="{FF2B5EF4-FFF2-40B4-BE49-F238E27FC236}">
                      <a16:creationId xmlns:a16="http://schemas.microsoft.com/office/drawing/2014/main" id="{BB7B6879-65DE-3947-955F-9FF999FBB8D1}"/>
                    </a:ext>
                  </a:extLst>
                </p:cNvPr>
                <p:cNvSpPr/>
                <p:nvPr/>
              </p:nvSpPr>
              <p:spPr>
                <a:xfrm>
                  <a:off x="7870797" y="4311416"/>
                  <a:ext cx="1133503" cy="749082"/>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Top">
                    <a:rot lat="18000000" lon="3600000" rev="18000000"/>
                  </a:camera>
                  <a:lightRig rig="threePt" dir="t"/>
                </a:scene3d>
                <a:sp3d extrusionH="635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40" name="Rounded Rectangle 39">
                  <a:extLst>
                    <a:ext uri="{FF2B5EF4-FFF2-40B4-BE49-F238E27FC236}">
                      <a16:creationId xmlns:a16="http://schemas.microsoft.com/office/drawing/2014/main" id="{0DA5D369-E4C9-A140-B0C3-56E2CEDC706C}"/>
                    </a:ext>
                  </a:extLst>
                </p:cNvPr>
                <p:cNvSpPr/>
                <p:nvPr/>
              </p:nvSpPr>
              <p:spPr>
                <a:xfrm>
                  <a:off x="8046875" y="4251287"/>
                  <a:ext cx="876639" cy="64331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Top">
                    <a:rot lat="18000000" lon="3600000" rev="18000000"/>
                  </a:camera>
                  <a:lightRig rig="threePt" dir="t"/>
                </a:scene3d>
                <a:sp3d extrusionH="635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41" name="Rounded Rectangle 40">
                  <a:extLst>
                    <a:ext uri="{FF2B5EF4-FFF2-40B4-BE49-F238E27FC236}">
                      <a16:creationId xmlns:a16="http://schemas.microsoft.com/office/drawing/2014/main" id="{11B5316C-45C7-8140-8935-0F62F411452D}"/>
                    </a:ext>
                  </a:extLst>
                </p:cNvPr>
                <p:cNvSpPr/>
                <p:nvPr/>
              </p:nvSpPr>
              <p:spPr>
                <a:xfrm>
                  <a:off x="8213586" y="4264327"/>
                  <a:ext cx="588172" cy="41004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Top">
                    <a:rot lat="18000000" lon="3600000" rev="18000000"/>
                  </a:camera>
                  <a:lightRig rig="threePt" dir="t"/>
                </a:scene3d>
                <a:sp3d extrusionH="635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42" name="Rounded Rectangle 41">
                  <a:extLst>
                    <a:ext uri="{FF2B5EF4-FFF2-40B4-BE49-F238E27FC236}">
                      <a16:creationId xmlns:a16="http://schemas.microsoft.com/office/drawing/2014/main" id="{57611C3B-5292-3B46-A0B2-EEA76FD40157}"/>
                    </a:ext>
                  </a:extLst>
                </p:cNvPr>
                <p:cNvSpPr/>
                <p:nvPr/>
              </p:nvSpPr>
              <p:spPr>
                <a:xfrm>
                  <a:off x="8304434" y="4251287"/>
                  <a:ext cx="406477" cy="249211"/>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scene3d>
                  <a:camera prst="isometricOffAxis2Top">
                    <a:rot lat="18000000" lon="3600000" rev="18000000"/>
                  </a:camera>
                  <a:lightRig rig="threePt" dir="t"/>
                </a:scene3d>
                <a:sp3d extrusionH="63500">
                  <a:extrusionClr>
                    <a:schemeClr val="accent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grpSp>
          <p:sp>
            <p:nvSpPr>
              <p:cNvPr id="44" name="Rounded Rectangle 43">
                <a:extLst>
                  <a:ext uri="{FF2B5EF4-FFF2-40B4-BE49-F238E27FC236}">
                    <a16:creationId xmlns:a16="http://schemas.microsoft.com/office/drawing/2014/main" id="{F97F86C9-5491-7946-9534-A7B45A03E787}"/>
                  </a:ext>
                </a:extLst>
              </p:cNvPr>
              <p:cNvSpPr/>
              <p:nvPr/>
            </p:nvSpPr>
            <p:spPr>
              <a:xfrm>
                <a:off x="13171497" y="3974623"/>
                <a:ext cx="937539" cy="94923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Top">
                  <a:rot lat="18000000" lon="3600000" rev="18000000"/>
                </a:camera>
                <a:lightRig rig="threePt" dir="t"/>
              </a:scene3d>
              <a:sp3d extrusionH="1270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45" name="Rounded Rectangle 44">
                <a:extLst>
                  <a:ext uri="{FF2B5EF4-FFF2-40B4-BE49-F238E27FC236}">
                    <a16:creationId xmlns:a16="http://schemas.microsoft.com/office/drawing/2014/main" id="{8F6AD495-DC98-144B-B58C-DA4276D350AD}"/>
                  </a:ext>
                </a:extLst>
              </p:cNvPr>
              <p:cNvSpPr/>
              <p:nvPr/>
            </p:nvSpPr>
            <p:spPr>
              <a:xfrm>
                <a:off x="9022639" y="4214259"/>
                <a:ext cx="817952" cy="469161"/>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Upsample </a:t>
                </a:r>
              </a:p>
              <a:p>
                <a:pPr algn="ctr"/>
                <a:r>
                  <a:rPr lang="en-US" sz="1200" dirty="0">
                    <a:latin typeface="Palatino Linotype" panose="02040502050505030304" pitchFamily="18" charset="0"/>
                  </a:rPr>
                  <a:t>and Concat</a:t>
                </a:r>
              </a:p>
            </p:txBody>
          </p:sp>
          <p:sp>
            <p:nvSpPr>
              <p:cNvPr id="3" name="Rounded Rectangle 2">
                <a:extLst>
                  <a:ext uri="{FF2B5EF4-FFF2-40B4-BE49-F238E27FC236}">
                    <a16:creationId xmlns:a16="http://schemas.microsoft.com/office/drawing/2014/main" id="{7E925863-1729-7A40-A9BE-7DF339C49014}"/>
                  </a:ext>
                </a:extLst>
              </p:cNvPr>
              <p:cNvSpPr/>
              <p:nvPr/>
            </p:nvSpPr>
            <p:spPr>
              <a:xfrm>
                <a:off x="11624891" y="4252697"/>
                <a:ext cx="589142" cy="39410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3x3 Conv</a:t>
                </a:r>
              </a:p>
            </p:txBody>
          </p:sp>
          <p:cxnSp>
            <p:nvCxnSpPr>
              <p:cNvPr id="5" name="Straight Arrow Connector 4">
                <a:extLst>
                  <a:ext uri="{FF2B5EF4-FFF2-40B4-BE49-F238E27FC236}">
                    <a16:creationId xmlns:a16="http://schemas.microsoft.com/office/drawing/2014/main" id="{7004BDED-334A-D344-A78D-097AE47A1A21}"/>
                  </a:ext>
                </a:extLst>
              </p:cNvPr>
              <p:cNvCxnSpPr>
                <a:cxnSpLocks/>
                <a:stCxn id="40" idx="3"/>
                <a:endCxn id="45" idx="1"/>
              </p:cNvCxnSpPr>
              <p:nvPr/>
            </p:nvCxnSpPr>
            <p:spPr>
              <a:xfrm>
                <a:off x="8663164" y="4445945"/>
                <a:ext cx="359474" cy="2895"/>
              </a:xfrm>
              <a:prstGeom prst="straightConnector1">
                <a:avLst/>
              </a:prstGeom>
              <a:ln w="0" cmpd="sng">
                <a:prstDash val="solid"/>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5B8A118-9B6E-724D-A6ED-3D702752637E}"/>
                  </a:ext>
                </a:extLst>
              </p:cNvPr>
              <p:cNvCxnSpPr>
                <a:cxnSpLocks/>
                <a:stCxn id="45" idx="3"/>
                <a:endCxn id="43" idx="1"/>
              </p:cNvCxnSpPr>
              <p:nvPr/>
            </p:nvCxnSpPr>
            <p:spPr>
              <a:xfrm>
                <a:off x="9840590" y="4448840"/>
                <a:ext cx="238727" cy="228"/>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25E3B23-B640-2645-8372-88EBAF104B04}"/>
                  </a:ext>
                </a:extLst>
              </p:cNvPr>
              <p:cNvCxnSpPr>
                <a:cxnSpLocks/>
                <a:stCxn id="43" idx="3"/>
                <a:endCxn id="3" idx="1"/>
              </p:cNvCxnSpPr>
              <p:nvPr/>
            </p:nvCxnSpPr>
            <p:spPr>
              <a:xfrm>
                <a:off x="11276494" y="4449068"/>
                <a:ext cx="348397" cy="681"/>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E2B3FB3-6470-0B46-930A-D46999605F9A}"/>
                  </a:ext>
                </a:extLst>
              </p:cNvPr>
              <p:cNvCxnSpPr>
                <a:cxnSpLocks/>
                <a:stCxn id="3" idx="3"/>
              </p:cNvCxnSpPr>
              <p:nvPr/>
            </p:nvCxnSpPr>
            <p:spPr>
              <a:xfrm flipV="1">
                <a:off x="12214033" y="4449239"/>
                <a:ext cx="910136" cy="51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93EBB25-3F1F-EA49-9BA9-F894EC59E633}"/>
                  </a:ext>
                </a:extLst>
              </p:cNvPr>
              <p:cNvSpPr txBox="1"/>
              <p:nvPr/>
            </p:nvSpPr>
            <p:spPr>
              <a:xfrm>
                <a:off x="13066623" y="4734817"/>
                <a:ext cx="1367683" cy="230832"/>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Visual representation</a:t>
                </a:r>
              </a:p>
            </p:txBody>
          </p:sp>
          <p:sp>
            <p:nvSpPr>
              <p:cNvPr id="47" name="TextBox 46">
                <a:extLst>
                  <a:ext uri="{FF2B5EF4-FFF2-40B4-BE49-F238E27FC236}">
                    <a16:creationId xmlns:a16="http://schemas.microsoft.com/office/drawing/2014/main" id="{E5A977EB-2EEB-7D44-A38E-9CB8F4F750C7}"/>
                  </a:ext>
                </a:extLst>
              </p:cNvPr>
              <p:cNvSpPr txBox="1"/>
              <p:nvPr/>
            </p:nvSpPr>
            <p:spPr>
              <a:xfrm>
                <a:off x="7338612" y="4857927"/>
                <a:ext cx="1842385" cy="384721"/>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Image passed through CNN</a:t>
                </a:r>
                <a:br>
                  <a:rPr lang="en-US" sz="1200" dirty="0">
                    <a:latin typeface="Palatino Linotype" panose="02040502050505030304" pitchFamily="18" charset="0"/>
                    <a:cs typeface="Times New Roman" panose="02020603050405020304" pitchFamily="18" charset="0"/>
                  </a:rPr>
                </a:br>
                <a:r>
                  <a:rPr lang="en-US" sz="1200" dirty="0">
                    <a:latin typeface="Palatino Linotype" panose="02040502050505030304" pitchFamily="18" charset="0"/>
                    <a:cs typeface="Times New Roman" panose="02020603050405020304" pitchFamily="18" charset="0"/>
                  </a:rPr>
                  <a:t>generating an Image Pyramid</a:t>
                </a:r>
              </a:p>
            </p:txBody>
          </p:sp>
        </p:grpSp>
      </p:grpSp>
      <p:grpSp>
        <p:nvGrpSpPr>
          <p:cNvPr id="54" name="Group 53">
            <a:extLst>
              <a:ext uri="{FF2B5EF4-FFF2-40B4-BE49-F238E27FC236}">
                <a16:creationId xmlns:a16="http://schemas.microsoft.com/office/drawing/2014/main" id="{65AA6A24-B773-864C-A1C4-59076CFD03FE}"/>
              </a:ext>
            </a:extLst>
          </p:cNvPr>
          <p:cNvGrpSpPr/>
          <p:nvPr/>
        </p:nvGrpSpPr>
        <p:grpSpPr>
          <a:xfrm>
            <a:off x="20160195" y="5290975"/>
            <a:ext cx="3127209" cy="1871817"/>
            <a:chOff x="16807338" y="3970832"/>
            <a:chExt cx="2606006" cy="1559856"/>
          </a:xfrm>
        </p:grpSpPr>
        <p:sp>
          <p:nvSpPr>
            <p:cNvPr id="15" name="Rounded Rectangle 14">
              <a:extLst>
                <a:ext uri="{FF2B5EF4-FFF2-40B4-BE49-F238E27FC236}">
                  <a16:creationId xmlns:a16="http://schemas.microsoft.com/office/drawing/2014/main" id="{F6489AF8-8302-8F46-A88F-EADEE223D00B}"/>
                </a:ext>
              </a:extLst>
            </p:cNvPr>
            <p:cNvSpPr/>
            <p:nvPr/>
          </p:nvSpPr>
          <p:spPr>
            <a:xfrm>
              <a:off x="16807338" y="4802790"/>
              <a:ext cx="846386" cy="727898"/>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Right"/>
              <a:lightRig rig="threePt" dir="t"/>
            </a:scene3d>
            <a:sp3d extrusionH="1270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16" name="Rounded Rectangle 15">
              <a:extLst>
                <a:ext uri="{FF2B5EF4-FFF2-40B4-BE49-F238E27FC236}">
                  <a16:creationId xmlns:a16="http://schemas.microsoft.com/office/drawing/2014/main" id="{89FAAA62-0FB4-A442-92E6-FD1C32DC5977}"/>
                </a:ext>
              </a:extLst>
            </p:cNvPr>
            <p:cNvSpPr/>
            <p:nvPr/>
          </p:nvSpPr>
          <p:spPr>
            <a:xfrm>
              <a:off x="18036536" y="3970832"/>
              <a:ext cx="249382" cy="621512"/>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2700">
              <a:solidFill>
                <a:schemeClr val="accent6"/>
              </a:solidFill>
            </a:ln>
            <a:effectLst/>
            <a:scene3d>
              <a:camera prst="isometricOffAxis2Right"/>
              <a:lightRig rig="threePt" dir="t"/>
            </a:scene3d>
            <a:sp3d extrusionH="635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sp>
          <p:nvSpPr>
            <p:cNvPr id="48" name="Rounded Rectangle 47">
              <a:extLst>
                <a:ext uri="{FF2B5EF4-FFF2-40B4-BE49-F238E27FC236}">
                  <a16:creationId xmlns:a16="http://schemas.microsoft.com/office/drawing/2014/main" id="{07009D30-9B72-D544-9931-1FF2F1DB079D}"/>
                </a:ext>
              </a:extLst>
            </p:cNvPr>
            <p:cNvSpPr/>
            <p:nvPr/>
          </p:nvSpPr>
          <p:spPr>
            <a:xfrm>
              <a:off x="18566958" y="4719805"/>
              <a:ext cx="846386" cy="727898"/>
            </a:xfrm>
            <a:prstGeom prst="round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a:solidFill>
                <a:schemeClr val="accent4"/>
              </a:solidFill>
            </a:ln>
            <a:scene3d>
              <a:camera prst="isometricOffAxis2Righ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49" name="Rounded Rectangle 48">
              <a:extLst>
                <a:ext uri="{FF2B5EF4-FFF2-40B4-BE49-F238E27FC236}">
                  <a16:creationId xmlns:a16="http://schemas.microsoft.com/office/drawing/2014/main" id="{15FE2C24-84ED-0A42-A604-E0D8AD3B194E}"/>
                </a:ext>
              </a:extLst>
            </p:cNvPr>
            <p:cNvSpPr/>
            <p:nvPr/>
          </p:nvSpPr>
          <p:spPr>
            <a:xfrm>
              <a:off x="17751679" y="4923853"/>
              <a:ext cx="815288" cy="54733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Cosine similarity/RelLU</a:t>
              </a:r>
            </a:p>
          </p:txBody>
        </p:sp>
      </p:grpSp>
      <p:cxnSp>
        <p:nvCxnSpPr>
          <p:cNvPr id="56" name="Straight Arrow Connector 55">
            <a:extLst>
              <a:ext uri="{FF2B5EF4-FFF2-40B4-BE49-F238E27FC236}">
                <a16:creationId xmlns:a16="http://schemas.microsoft.com/office/drawing/2014/main" id="{03F2C889-2B33-C64A-B9C5-063FC94556B2}"/>
              </a:ext>
            </a:extLst>
          </p:cNvPr>
          <p:cNvCxnSpPr>
            <a:cxnSpLocks/>
            <a:stCxn id="44" idx="3"/>
            <a:endCxn id="15" idx="1"/>
          </p:cNvCxnSpPr>
          <p:nvPr/>
        </p:nvCxnSpPr>
        <p:spPr>
          <a:xfrm flipV="1">
            <a:off x="17501342" y="6726104"/>
            <a:ext cx="2658853" cy="630592"/>
          </a:xfrm>
          <a:prstGeom prst="straightConnector1">
            <a:avLst/>
          </a:prstGeom>
          <a:ln w="0">
            <a:prstDash val="dash"/>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C4D9B287-046E-734F-AF0D-17409B9DF9F6}"/>
              </a:ext>
            </a:extLst>
          </p:cNvPr>
          <p:cNvSpPr txBox="1"/>
          <p:nvPr/>
        </p:nvSpPr>
        <p:spPr>
          <a:xfrm>
            <a:off x="19888774" y="7340626"/>
            <a:ext cx="1641219"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Visual representation</a:t>
            </a:r>
          </a:p>
        </p:txBody>
      </p:sp>
      <p:sp>
        <p:nvSpPr>
          <p:cNvPr id="59" name="TextBox 58">
            <a:extLst>
              <a:ext uri="{FF2B5EF4-FFF2-40B4-BE49-F238E27FC236}">
                <a16:creationId xmlns:a16="http://schemas.microsoft.com/office/drawing/2014/main" id="{D7E12FEC-A28A-F94D-8247-65E37FF275E5}"/>
              </a:ext>
            </a:extLst>
          </p:cNvPr>
          <p:cNvSpPr txBox="1"/>
          <p:nvPr/>
        </p:nvSpPr>
        <p:spPr>
          <a:xfrm>
            <a:off x="21031150" y="6031122"/>
            <a:ext cx="1711046"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Textual representation</a:t>
            </a:r>
          </a:p>
        </p:txBody>
      </p:sp>
      <p:sp>
        <p:nvSpPr>
          <p:cNvPr id="60" name="TextBox 59">
            <a:extLst>
              <a:ext uri="{FF2B5EF4-FFF2-40B4-BE49-F238E27FC236}">
                <a16:creationId xmlns:a16="http://schemas.microsoft.com/office/drawing/2014/main" id="{3FA449D6-F4F8-E74E-8859-7F94B2FB5C17}"/>
              </a:ext>
            </a:extLst>
          </p:cNvPr>
          <p:cNvSpPr txBox="1"/>
          <p:nvPr/>
        </p:nvSpPr>
        <p:spPr>
          <a:xfrm>
            <a:off x="21866492" y="7213534"/>
            <a:ext cx="1946367" cy="461665"/>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                Heat map</a:t>
            </a:r>
            <a:br>
              <a:rPr lang="en-US" sz="1200" dirty="0">
                <a:latin typeface="Palatino Linotype" panose="02040502050505030304" pitchFamily="18" charset="0"/>
                <a:cs typeface="Times New Roman" panose="02020603050405020304" pitchFamily="18" charset="0"/>
              </a:rPr>
            </a:br>
            <a:r>
              <a:rPr lang="en-US" sz="1200" dirty="0">
                <a:latin typeface="Palatino Linotype" panose="02040502050505030304" pitchFamily="18" charset="0"/>
                <a:cs typeface="Times New Roman" panose="02020603050405020304" pitchFamily="18" charset="0"/>
              </a:rPr>
              <a:t>(common semantic space)</a:t>
            </a:r>
          </a:p>
        </p:txBody>
      </p:sp>
      <p:cxnSp>
        <p:nvCxnSpPr>
          <p:cNvPr id="62" name="Straight Arrow Connector 61">
            <a:extLst>
              <a:ext uri="{FF2B5EF4-FFF2-40B4-BE49-F238E27FC236}">
                <a16:creationId xmlns:a16="http://schemas.microsoft.com/office/drawing/2014/main" id="{1620A486-B902-2E4F-B080-D8AC7BD2D1D2}"/>
              </a:ext>
            </a:extLst>
          </p:cNvPr>
          <p:cNvCxnSpPr>
            <a:cxnSpLocks/>
          </p:cNvCxnSpPr>
          <p:nvPr/>
        </p:nvCxnSpPr>
        <p:spPr>
          <a:xfrm flipV="1">
            <a:off x="20867108" y="6678151"/>
            <a:ext cx="415032" cy="17065"/>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68" name="Rounded Rectangle 67">
            <a:extLst>
              <a:ext uri="{FF2B5EF4-FFF2-40B4-BE49-F238E27FC236}">
                <a16:creationId xmlns:a16="http://schemas.microsoft.com/office/drawing/2014/main" id="{04211040-285B-9849-B80F-BAD2E4D18EC7}"/>
              </a:ext>
            </a:extLst>
          </p:cNvPr>
          <p:cNvSpPr/>
          <p:nvPr/>
        </p:nvSpPr>
        <p:spPr>
          <a:xfrm>
            <a:off x="9383379" y="9467059"/>
            <a:ext cx="1015664" cy="873478"/>
          </a:xfrm>
          <a:prstGeom prst="round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a:solidFill>
              <a:schemeClr val="accent4"/>
            </a:solidFill>
          </a:ln>
          <a:scene3d>
            <a:camera prst="isometricOffAxis2Righ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69" name="Rounded Rectangle 68">
            <a:extLst>
              <a:ext uri="{FF2B5EF4-FFF2-40B4-BE49-F238E27FC236}">
                <a16:creationId xmlns:a16="http://schemas.microsoft.com/office/drawing/2014/main" id="{7B7E22D6-F8A3-F74E-9047-5B12CC8D8B43}"/>
              </a:ext>
            </a:extLst>
          </p:cNvPr>
          <p:cNvSpPr/>
          <p:nvPr/>
        </p:nvSpPr>
        <p:spPr>
          <a:xfrm>
            <a:off x="11115997" y="8867587"/>
            <a:ext cx="567276" cy="49254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Right"/>
            <a:lightRig rig="threePt" dir="t"/>
          </a:scene3d>
          <a:sp3d extrusionH="1270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70" name="Rounded Rectangle 69">
            <a:extLst>
              <a:ext uri="{FF2B5EF4-FFF2-40B4-BE49-F238E27FC236}">
                <a16:creationId xmlns:a16="http://schemas.microsoft.com/office/drawing/2014/main" id="{AF00FB76-C467-2A43-92F9-DFB692E6A32A}"/>
              </a:ext>
            </a:extLst>
          </p:cNvPr>
          <p:cNvSpPr/>
          <p:nvPr/>
        </p:nvSpPr>
        <p:spPr>
          <a:xfrm>
            <a:off x="10939911" y="9625366"/>
            <a:ext cx="929167"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Masking</a:t>
            </a:r>
          </a:p>
        </p:txBody>
      </p:sp>
      <p:sp>
        <p:nvSpPr>
          <p:cNvPr id="71" name="Rounded Rectangle 70">
            <a:extLst>
              <a:ext uri="{FF2B5EF4-FFF2-40B4-BE49-F238E27FC236}">
                <a16:creationId xmlns:a16="http://schemas.microsoft.com/office/drawing/2014/main" id="{CADE4CEC-F900-FD42-B2CD-F866EA65E0A5}"/>
              </a:ext>
            </a:extLst>
          </p:cNvPr>
          <p:cNvSpPr/>
          <p:nvPr/>
        </p:nvSpPr>
        <p:spPr>
          <a:xfrm>
            <a:off x="12543955" y="9537566"/>
            <a:ext cx="299258" cy="745816"/>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scene3d>
            <a:camera prst="isometricOffAxis2Right"/>
            <a:lightRig rig="threePt" dir="t"/>
          </a:scene3d>
          <a:sp3d extrusionH="635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sp>
        <p:nvSpPr>
          <p:cNvPr id="72" name="Rounded Rectangle 71">
            <a:extLst>
              <a:ext uri="{FF2B5EF4-FFF2-40B4-BE49-F238E27FC236}">
                <a16:creationId xmlns:a16="http://schemas.microsoft.com/office/drawing/2014/main" id="{DFB9D452-7CE7-6A44-A11D-E7DE2AECB2CC}"/>
              </a:ext>
            </a:extLst>
          </p:cNvPr>
          <p:cNvSpPr/>
          <p:nvPr/>
        </p:nvSpPr>
        <p:spPr>
          <a:xfrm>
            <a:off x="13537759" y="8858246"/>
            <a:ext cx="299258" cy="45642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2700">
            <a:solidFill>
              <a:schemeClr val="accent6"/>
            </a:solidFill>
          </a:ln>
          <a:effectLst/>
          <a:scene3d>
            <a:camera prst="isometricOffAxis2Right"/>
            <a:lightRig rig="threePt" dir="t"/>
          </a:scene3d>
          <a:sp3d extrusionH="635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sp>
        <p:nvSpPr>
          <p:cNvPr id="73" name="Rounded Rectangle 72">
            <a:extLst>
              <a:ext uri="{FF2B5EF4-FFF2-40B4-BE49-F238E27FC236}">
                <a16:creationId xmlns:a16="http://schemas.microsoft.com/office/drawing/2014/main" id="{25AD7C0D-AB84-A54F-90B8-5069FC1F278F}"/>
              </a:ext>
            </a:extLst>
          </p:cNvPr>
          <p:cNvSpPr/>
          <p:nvPr/>
        </p:nvSpPr>
        <p:spPr>
          <a:xfrm>
            <a:off x="14868880" y="9628976"/>
            <a:ext cx="1058837" cy="562993"/>
          </a:xfrm>
          <a:prstGeom prst="roundRect">
            <a:avLst/>
          </a:prstGeom>
          <a:solidFill>
            <a:srgbClr val="EB90A3"/>
          </a:soli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Grounding</a:t>
            </a:r>
            <a:br>
              <a:rPr lang="en-US" sz="1200" dirty="0">
                <a:latin typeface="Palatino Linotype" panose="02040502050505030304" pitchFamily="18" charset="0"/>
              </a:rPr>
            </a:br>
            <a:r>
              <a:rPr lang="en-US" sz="1200" dirty="0">
                <a:latin typeface="Palatino Linotype" panose="02040502050505030304" pitchFamily="18" charset="0"/>
              </a:rPr>
              <a:t>Loss</a:t>
            </a:r>
          </a:p>
        </p:txBody>
      </p:sp>
      <p:cxnSp>
        <p:nvCxnSpPr>
          <p:cNvPr id="75" name="Straight Arrow Connector 74">
            <a:extLst>
              <a:ext uri="{FF2B5EF4-FFF2-40B4-BE49-F238E27FC236}">
                <a16:creationId xmlns:a16="http://schemas.microsoft.com/office/drawing/2014/main" id="{918739C1-56F2-BB4E-97B7-8E508260AA07}"/>
              </a:ext>
            </a:extLst>
          </p:cNvPr>
          <p:cNvCxnSpPr>
            <a:cxnSpLocks/>
            <a:endCxn id="70" idx="1"/>
          </p:cNvCxnSpPr>
          <p:nvPr/>
        </p:nvCxnSpPr>
        <p:spPr>
          <a:xfrm>
            <a:off x="10112684" y="9896741"/>
            <a:ext cx="827227" cy="1012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49D3109A-0C84-B642-A956-2E17C08EEBA1}"/>
              </a:ext>
            </a:extLst>
          </p:cNvPr>
          <p:cNvCxnSpPr>
            <a:cxnSpLocks/>
            <a:stCxn id="69" idx="2"/>
          </p:cNvCxnSpPr>
          <p:nvPr/>
        </p:nvCxnSpPr>
        <p:spPr>
          <a:xfrm flipH="1">
            <a:off x="11397664" y="9360131"/>
            <a:ext cx="1971" cy="296558"/>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5DD140AD-A6AB-FA42-9AFC-DDF577144089}"/>
              </a:ext>
            </a:extLst>
          </p:cNvPr>
          <p:cNvCxnSpPr>
            <a:cxnSpLocks/>
            <a:stCxn id="70" idx="3"/>
            <a:endCxn id="71" idx="1"/>
          </p:cNvCxnSpPr>
          <p:nvPr/>
        </p:nvCxnSpPr>
        <p:spPr>
          <a:xfrm>
            <a:off x="11869078" y="9906863"/>
            <a:ext cx="674877" cy="3611"/>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82" name="Rounded Rectangle 81">
            <a:extLst>
              <a:ext uri="{FF2B5EF4-FFF2-40B4-BE49-F238E27FC236}">
                <a16:creationId xmlns:a16="http://schemas.microsoft.com/office/drawing/2014/main" id="{D7EA9B37-2580-2048-A778-C2F551534BAE}"/>
              </a:ext>
            </a:extLst>
          </p:cNvPr>
          <p:cNvSpPr/>
          <p:nvPr/>
        </p:nvSpPr>
        <p:spPr>
          <a:xfrm>
            <a:off x="13278193" y="9625815"/>
            <a:ext cx="962849"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Cosine similarity</a:t>
            </a:r>
          </a:p>
        </p:txBody>
      </p:sp>
      <p:cxnSp>
        <p:nvCxnSpPr>
          <p:cNvPr id="84" name="Straight Arrow Connector 83">
            <a:extLst>
              <a:ext uri="{FF2B5EF4-FFF2-40B4-BE49-F238E27FC236}">
                <a16:creationId xmlns:a16="http://schemas.microsoft.com/office/drawing/2014/main" id="{9303C41A-FD68-0346-A101-B4F75DF38FBC}"/>
              </a:ext>
            </a:extLst>
          </p:cNvPr>
          <p:cNvCxnSpPr>
            <a:cxnSpLocks/>
            <a:stCxn id="71" idx="3"/>
            <a:endCxn id="82" idx="1"/>
          </p:cNvCxnSpPr>
          <p:nvPr/>
        </p:nvCxnSpPr>
        <p:spPr>
          <a:xfrm flipV="1">
            <a:off x="12843214" y="9907312"/>
            <a:ext cx="434980" cy="316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E9F76D97-1BEB-8848-86B8-259800365092}"/>
              </a:ext>
            </a:extLst>
          </p:cNvPr>
          <p:cNvCxnSpPr>
            <a:cxnSpLocks/>
            <a:stCxn id="72" idx="2"/>
          </p:cNvCxnSpPr>
          <p:nvPr/>
        </p:nvCxnSpPr>
        <p:spPr>
          <a:xfrm flipH="1">
            <a:off x="13681949" y="9314666"/>
            <a:ext cx="5440" cy="333131"/>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55A59B29-6504-214F-9334-5111F41FA23F}"/>
              </a:ext>
            </a:extLst>
          </p:cNvPr>
          <p:cNvCxnSpPr>
            <a:cxnSpLocks/>
            <a:stCxn id="82" idx="3"/>
            <a:endCxn id="73" idx="1"/>
          </p:cNvCxnSpPr>
          <p:nvPr/>
        </p:nvCxnSpPr>
        <p:spPr>
          <a:xfrm>
            <a:off x="14241042" y="9907312"/>
            <a:ext cx="627838" cy="3161"/>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8B89857B-AF5D-1445-9945-2D040635AA97}"/>
              </a:ext>
            </a:extLst>
          </p:cNvPr>
          <p:cNvSpPr txBox="1"/>
          <p:nvPr/>
        </p:nvSpPr>
        <p:spPr>
          <a:xfrm>
            <a:off x="11538621" y="9269585"/>
            <a:ext cx="1641219"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Visual representation</a:t>
            </a:r>
          </a:p>
        </p:txBody>
      </p:sp>
      <p:sp>
        <p:nvSpPr>
          <p:cNvPr id="94" name="TextBox 93">
            <a:extLst>
              <a:ext uri="{FF2B5EF4-FFF2-40B4-BE49-F238E27FC236}">
                <a16:creationId xmlns:a16="http://schemas.microsoft.com/office/drawing/2014/main" id="{EE60A153-AB29-4340-B692-E6BE1947A0EA}"/>
              </a:ext>
            </a:extLst>
          </p:cNvPr>
          <p:cNvSpPr txBox="1"/>
          <p:nvPr/>
        </p:nvSpPr>
        <p:spPr>
          <a:xfrm>
            <a:off x="13936473" y="9165940"/>
            <a:ext cx="1711046"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Textual representation</a:t>
            </a:r>
          </a:p>
        </p:txBody>
      </p:sp>
      <p:sp>
        <p:nvSpPr>
          <p:cNvPr id="96" name="TextBox 95">
            <a:extLst>
              <a:ext uri="{FF2B5EF4-FFF2-40B4-BE49-F238E27FC236}">
                <a16:creationId xmlns:a16="http://schemas.microsoft.com/office/drawing/2014/main" id="{554016BF-AFB6-3B47-8900-87C43103FC59}"/>
              </a:ext>
            </a:extLst>
          </p:cNvPr>
          <p:cNvSpPr txBox="1"/>
          <p:nvPr/>
        </p:nvSpPr>
        <p:spPr>
          <a:xfrm>
            <a:off x="11874481" y="10602375"/>
            <a:ext cx="1620957" cy="461665"/>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           Attended</a:t>
            </a:r>
          </a:p>
          <a:p>
            <a:r>
              <a:rPr lang="en-US" sz="1200" dirty="0">
                <a:latin typeface="Palatino Linotype" panose="02040502050505030304" pitchFamily="18" charset="0"/>
                <a:cs typeface="Times New Roman" panose="02020603050405020304" pitchFamily="18" charset="0"/>
              </a:rPr>
              <a:t>visual representation</a:t>
            </a:r>
          </a:p>
        </p:txBody>
      </p:sp>
      <p:sp>
        <p:nvSpPr>
          <p:cNvPr id="97" name="TextBox 96">
            <a:extLst>
              <a:ext uri="{FF2B5EF4-FFF2-40B4-BE49-F238E27FC236}">
                <a16:creationId xmlns:a16="http://schemas.microsoft.com/office/drawing/2014/main" id="{4A619CF6-80B1-5840-877D-7905CD72BC26}"/>
              </a:ext>
            </a:extLst>
          </p:cNvPr>
          <p:cNvSpPr txBox="1"/>
          <p:nvPr/>
        </p:nvSpPr>
        <p:spPr>
          <a:xfrm>
            <a:off x="8990641" y="10538765"/>
            <a:ext cx="1946367" cy="461665"/>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                Heat map</a:t>
            </a:r>
            <a:br>
              <a:rPr lang="en-US" sz="1200" dirty="0">
                <a:latin typeface="Palatino Linotype" panose="02040502050505030304" pitchFamily="18" charset="0"/>
                <a:cs typeface="Times New Roman" panose="02020603050405020304" pitchFamily="18" charset="0"/>
              </a:rPr>
            </a:br>
            <a:r>
              <a:rPr lang="en-US" sz="1200" dirty="0">
                <a:latin typeface="Palatino Linotype" panose="02040502050505030304" pitchFamily="18" charset="0"/>
                <a:cs typeface="Times New Roman" panose="02020603050405020304" pitchFamily="18" charset="0"/>
              </a:rPr>
              <a:t>(common semantic space)</a:t>
            </a:r>
          </a:p>
        </p:txBody>
      </p:sp>
      <p:grpSp>
        <p:nvGrpSpPr>
          <p:cNvPr id="333" name="Group 332">
            <a:extLst>
              <a:ext uri="{FF2B5EF4-FFF2-40B4-BE49-F238E27FC236}">
                <a16:creationId xmlns:a16="http://schemas.microsoft.com/office/drawing/2014/main" id="{7129A8F5-32B7-F74A-99CA-49D4EC0C3578}"/>
              </a:ext>
            </a:extLst>
          </p:cNvPr>
          <p:cNvGrpSpPr/>
          <p:nvPr/>
        </p:nvGrpSpPr>
        <p:grpSpPr>
          <a:xfrm>
            <a:off x="9039126" y="11285875"/>
            <a:ext cx="6348283" cy="2153645"/>
            <a:chOff x="10169458" y="11261112"/>
            <a:chExt cx="6348283" cy="2153645"/>
          </a:xfrm>
        </p:grpSpPr>
        <p:grpSp>
          <p:nvGrpSpPr>
            <p:cNvPr id="332" name="Group 331">
              <a:extLst>
                <a:ext uri="{FF2B5EF4-FFF2-40B4-BE49-F238E27FC236}">
                  <a16:creationId xmlns:a16="http://schemas.microsoft.com/office/drawing/2014/main" id="{4E60FF87-6C32-384A-815D-AFEA71140730}"/>
                </a:ext>
              </a:extLst>
            </p:cNvPr>
            <p:cNvGrpSpPr/>
            <p:nvPr/>
          </p:nvGrpSpPr>
          <p:grpSpPr>
            <a:xfrm>
              <a:off x="10464501" y="11261112"/>
              <a:ext cx="6053240" cy="1661202"/>
              <a:chOff x="9296882" y="11021959"/>
              <a:chExt cx="6053240" cy="1661202"/>
            </a:xfrm>
          </p:grpSpPr>
          <p:sp>
            <p:nvSpPr>
              <p:cNvPr id="112" name="Rounded Rectangle 111">
                <a:extLst>
                  <a:ext uri="{FF2B5EF4-FFF2-40B4-BE49-F238E27FC236}">
                    <a16:creationId xmlns:a16="http://schemas.microsoft.com/office/drawing/2014/main" id="{807A786A-78B6-A943-9D1C-B67C73BAA983}"/>
                  </a:ext>
                </a:extLst>
              </p:cNvPr>
              <p:cNvSpPr/>
              <p:nvPr/>
            </p:nvSpPr>
            <p:spPr>
              <a:xfrm>
                <a:off x="9296882" y="11809683"/>
                <a:ext cx="1015664" cy="873478"/>
              </a:xfrm>
              <a:prstGeom prst="round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a:solidFill>
                  <a:schemeClr val="accent4"/>
                </a:solidFill>
              </a:ln>
              <a:scene3d>
                <a:camera prst="isometricOffAxis2Righ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pic>
            <p:nvPicPr>
              <p:cNvPr id="113" name="Picture 112">
                <a:extLst>
                  <a:ext uri="{FF2B5EF4-FFF2-40B4-BE49-F238E27FC236}">
                    <a16:creationId xmlns:a16="http://schemas.microsoft.com/office/drawing/2014/main" id="{80D27AB9-2906-E44D-A6F7-58AEA82293B6}"/>
                  </a:ext>
                </a:extLst>
              </p:cNvPr>
              <p:cNvPicPr>
                <a:picLocks noChangeAspect="1"/>
              </p:cNvPicPr>
              <p:nvPr/>
            </p:nvPicPr>
            <p:blipFill>
              <a:blip r:embed="rId4"/>
              <a:stretch>
                <a:fillRect/>
              </a:stretch>
            </p:blipFill>
            <p:spPr>
              <a:xfrm>
                <a:off x="10579122" y="11021959"/>
                <a:ext cx="1290376" cy="971453"/>
              </a:xfrm>
              <a:prstGeom prst="rect">
                <a:avLst/>
              </a:prstGeom>
              <a:scene3d>
                <a:camera prst="isometricOffAxis2Right"/>
                <a:lightRig rig="threePt" dir="t"/>
              </a:scene3d>
            </p:spPr>
          </p:pic>
          <p:sp>
            <p:nvSpPr>
              <p:cNvPr id="114" name="Rounded Rectangle 113">
                <a:extLst>
                  <a:ext uri="{FF2B5EF4-FFF2-40B4-BE49-F238E27FC236}">
                    <a16:creationId xmlns:a16="http://schemas.microsoft.com/office/drawing/2014/main" id="{75B9B0CE-350E-C046-8780-D64F7B2D6ED4}"/>
                  </a:ext>
                </a:extLst>
              </p:cNvPr>
              <p:cNvSpPr/>
              <p:nvPr/>
            </p:nvSpPr>
            <p:spPr>
              <a:xfrm>
                <a:off x="12349026" y="11962008"/>
                <a:ext cx="842671"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Cross</a:t>
                </a:r>
                <a:br>
                  <a:rPr lang="en-US" sz="1200" dirty="0">
                    <a:latin typeface="Palatino Linotype" panose="02040502050505030304" pitchFamily="18" charset="0"/>
                  </a:rPr>
                </a:br>
                <a:r>
                  <a:rPr lang="en-US" sz="1200" dirty="0">
                    <a:latin typeface="Palatino Linotype" panose="02040502050505030304" pitchFamily="18" charset="0"/>
                  </a:rPr>
                  <a:t>entropy</a:t>
                </a:r>
              </a:p>
            </p:txBody>
          </p:sp>
          <p:cxnSp>
            <p:nvCxnSpPr>
              <p:cNvPr id="116" name="Straight Arrow Connector 115">
                <a:extLst>
                  <a:ext uri="{FF2B5EF4-FFF2-40B4-BE49-F238E27FC236}">
                    <a16:creationId xmlns:a16="http://schemas.microsoft.com/office/drawing/2014/main" id="{559575AD-9BD6-CA46-A90A-1F4DD3914857}"/>
                  </a:ext>
                </a:extLst>
              </p:cNvPr>
              <p:cNvCxnSpPr>
                <a:cxnSpLocks/>
                <a:endCxn id="114" idx="1"/>
              </p:cNvCxnSpPr>
              <p:nvPr/>
            </p:nvCxnSpPr>
            <p:spPr>
              <a:xfrm>
                <a:off x="10031447" y="12243505"/>
                <a:ext cx="2317579" cy="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2085180F-7C88-9F4B-8E40-8E9A86C75681}"/>
                  </a:ext>
                </a:extLst>
              </p:cNvPr>
              <p:cNvCxnSpPr>
                <a:cxnSpLocks/>
                <a:endCxn id="114" idx="1"/>
              </p:cNvCxnSpPr>
              <p:nvPr/>
            </p:nvCxnSpPr>
            <p:spPr>
              <a:xfrm>
                <a:off x="11384252" y="11614344"/>
                <a:ext cx="964774" cy="629161"/>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128" name="Rounded Rectangle 127">
                <a:extLst>
                  <a:ext uri="{FF2B5EF4-FFF2-40B4-BE49-F238E27FC236}">
                    <a16:creationId xmlns:a16="http://schemas.microsoft.com/office/drawing/2014/main" id="{EA60B223-92EA-1D4C-92DB-025C2B6865CB}"/>
                  </a:ext>
                </a:extLst>
              </p:cNvPr>
              <p:cNvSpPr/>
              <p:nvPr/>
            </p:nvSpPr>
            <p:spPr>
              <a:xfrm>
                <a:off x="14035978" y="11962007"/>
                <a:ext cx="1314144" cy="562993"/>
              </a:xfrm>
              <a:prstGeom prst="roundRect">
                <a:avLst/>
              </a:prstGeom>
              <a:solidFill>
                <a:srgbClr val="EB90A3"/>
              </a:soli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Segmentation</a:t>
                </a:r>
                <a:br>
                  <a:rPr lang="en-US" sz="1200" dirty="0">
                    <a:latin typeface="Palatino Linotype" panose="02040502050505030304" pitchFamily="18" charset="0"/>
                  </a:rPr>
                </a:br>
                <a:r>
                  <a:rPr lang="en-US" sz="1200" dirty="0">
                    <a:latin typeface="Palatino Linotype" panose="02040502050505030304" pitchFamily="18" charset="0"/>
                  </a:rPr>
                  <a:t>Loss</a:t>
                </a:r>
              </a:p>
            </p:txBody>
          </p:sp>
          <p:cxnSp>
            <p:nvCxnSpPr>
              <p:cNvPr id="130" name="Straight Arrow Connector 129">
                <a:extLst>
                  <a:ext uri="{FF2B5EF4-FFF2-40B4-BE49-F238E27FC236}">
                    <a16:creationId xmlns:a16="http://schemas.microsoft.com/office/drawing/2014/main" id="{6D7A1037-CE20-644B-9CFC-01F3275BB9D7}"/>
                  </a:ext>
                </a:extLst>
              </p:cNvPr>
              <p:cNvCxnSpPr>
                <a:cxnSpLocks/>
                <a:stCxn id="114" idx="3"/>
                <a:endCxn id="128" idx="1"/>
              </p:cNvCxnSpPr>
              <p:nvPr/>
            </p:nvCxnSpPr>
            <p:spPr>
              <a:xfrm flipV="1">
                <a:off x="13191698" y="12243504"/>
                <a:ext cx="844280" cy="1"/>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grpSp>
        <p:sp>
          <p:nvSpPr>
            <p:cNvPr id="135" name="TextBox 134">
              <a:extLst>
                <a:ext uri="{FF2B5EF4-FFF2-40B4-BE49-F238E27FC236}">
                  <a16:creationId xmlns:a16="http://schemas.microsoft.com/office/drawing/2014/main" id="{A69C6123-679D-8D49-B982-860AB6CD13B0}"/>
                </a:ext>
              </a:extLst>
            </p:cNvPr>
            <p:cNvSpPr txBox="1"/>
            <p:nvPr/>
          </p:nvSpPr>
          <p:spPr>
            <a:xfrm>
              <a:off x="10169458" y="12953092"/>
              <a:ext cx="1946367" cy="461665"/>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                Heat map</a:t>
              </a:r>
              <a:br>
                <a:rPr lang="en-US" sz="1200" dirty="0">
                  <a:latin typeface="Palatino Linotype" panose="02040502050505030304" pitchFamily="18" charset="0"/>
                  <a:cs typeface="Times New Roman" panose="02020603050405020304" pitchFamily="18" charset="0"/>
                </a:rPr>
              </a:br>
              <a:r>
                <a:rPr lang="en-US" sz="1200" dirty="0">
                  <a:latin typeface="Palatino Linotype" panose="02040502050505030304" pitchFamily="18" charset="0"/>
                  <a:cs typeface="Times New Roman" panose="02020603050405020304" pitchFamily="18" charset="0"/>
                </a:rPr>
                <a:t>(common semantic space)</a:t>
              </a:r>
            </a:p>
          </p:txBody>
        </p:sp>
      </p:grpSp>
      <p:sp>
        <p:nvSpPr>
          <p:cNvPr id="108" name="TextBox 107">
            <a:extLst>
              <a:ext uri="{FF2B5EF4-FFF2-40B4-BE49-F238E27FC236}">
                <a16:creationId xmlns:a16="http://schemas.microsoft.com/office/drawing/2014/main" id="{8E1AF9CE-CCAC-6B4C-BEF2-0E1C3E3DFA90}"/>
              </a:ext>
            </a:extLst>
          </p:cNvPr>
          <p:cNvSpPr txBox="1"/>
          <p:nvPr/>
        </p:nvSpPr>
        <p:spPr>
          <a:xfrm>
            <a:off x="16386478" y="12077169"/>
            <a:ext cx="1946367" cy="461665"/>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                Heat map</a:t>
            </a:r>
            <a:br>
              <a:rPr lang="en-US" sz="1200" dirty="0">
                <a:latin typeface="Palatino Linotype" panose="02040502050505030304" pitchFamily="18" charset="0"/>
                <a:cs typeface="Times New Roman" panose="02020603050405020304" pitchFamily="18" charset="0"/>
              </a:rPr>
            </a:br>
            <a:r>
              <a:rPr lang="en-US" sz="1200" dirty="0">
                <a:latin typeface="Palatino Linotype" panose="02040502050505030304" pitchFamily="18" charset="0"/>
                <a:cs typeface="Times New Roman" panose="02020603050405020304" pitchFamily="18" charset="0"/>
              </a:rPr>
              <a:t>(common semantic space)</a:t>
            </a:r>
          </a:p>
        </p:txBody>
      </p:sp>
      <p:grpSp>
        <p:nvGrpSpPr>
          <p:cNvPr id="330" name="Group 329">
            <a:extLst>
              <a:ext uri="{FF2B5EF4-FFF2-40B4-BE49-F238E27FC236}">
                <a16:creationId xmlns:a16="http://schemas.microsoft.com/office/drawing/2014/main" id="{461FD08D-9003-B04C-8F20-4DE5C7AA7A28}"/>
              </a:ext>
            </a:extLst>
          </p:cNvPr>
          <p:cNvGrpSpPr/>
          <p:nvPr/>
        </p:nvGrpSpPr>
        <p:grpSpPr>
          <a:xfrm>
            <a:off x="16821170" y="10431685"/>
            <a:ext cx="7202501" cy="1985714"/>
            <a:chOff x="12201671" y="11945959"/>
            <a:chExt cx="7202501" cy="1985714"/>
          </a:xfrm>
        </p:grpSpPr>
        <p:sp>
          <p:nvSpPr>
            <p:cNvPr id="99" name="Rounded Rectangle 98">
              <a:extLst>
                <a:ext uri="{FF2B5EF4-FFF2-40B4-BE49-F238E27FC236}">
                  <a16:creationId xmlns:a16="http://schemas.microsoft.com/office/drawing/2014/main" id="{419D9DD4-1BE1-2D4E-B224-7502AB84D8AE}"/>
                </a:ext>
              </a:extLst>
            </p:cNvPr>
            <p:cNvSpPr/>
            <p:nvPr/>
          </p:nvSpPr>
          <p:spPr>
            <a:xfrm>
              <a:off x="12201671" y="12667653"/>
              <a:ext cx="1015664" cy="873478"/>
            </a:xfrm>
            <a:prstGeom prst="round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a:solidFill>
                <a:schemeClr val="accent4"/>
              </a:solidFill>
            </a:ln>
            <a:scene3d>
              <a:camera prst="isometricOffAxis2Righ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a:p>
          </p:txBody>
        </p:sp>
        <p:sp>
          <p:nvSpPr>
            <p:cNvPr id="100" name="Rounded Rectangle 99">
              <a:extLst>
                <a:ext uri="{FF2B5EF4-FFF2-40B4-BE49-F238E27FC236}">
                  <a16:creationId xmlns:a16="http://schemas.microsoft.com/office/drawing/2014/main" id="{1DAA5365-9B39-974D-80E1-BB5CB6CEC7BB}"/>
                </a:ext>
              </a:extLst>
            </p:cNvPr>
            <p:cNvSpPr/>
            <p:nvPr/>
          </p:nvSpPr>
          <p:spPr>
            <a:xfrm>
              <a:off x="14036965" y="11967678"/>
              <a:ext cx="428920" cy="39716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isometricOffAxis2Right"/>
              <a:lightRig rig="threePt" dir="t"/>
            </a:scene3d>
            <a:sp3d extrusionH="1270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sp>
          <p:nvSpPr>
            <p:cNvPr id="101" name="Rounded Rectangle 100">
              <a:extLst>
                <a:ext uri="{FF2B5EF4-FFF2-40B4-BE49-F238E27FC236}">
                  <a16:creationId xmlns:a16="http://schemas.microsoft.com/office/drawing/2014/main" id="{BE447D75-6C4D-D54D-BAEA-DC2AAFE66433}"/>
                </a:ext>
              </a:extLst>
            </p:cNvPr>
            <p:cNvSpPr/>
            <p:nvPr/>
          </p:nvSpPr>
          <p:spPr>
            <a:xfrm>
              <a:off x="13797323" y="12807034"/>
              <a:ext cx="908203"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Masking</a:t>
              </a:r>
            </a:p>
          </p:txBody>
        </p:sp>
        <p:sp>
          <p:nvSpPr>
            <p:cNvPr id="102" name="Rounded Rectangle 101">
              <a:extLst>
                <a:ext uri="{FF2B5EF4-FFF2-40B4-BE49-F238E27FC236}">
                  <a16:creationId xmlns:a16="http://schemas.microsoft.com/office/drawing/2014/main" id="{0A8BFC86-83BD-4E44-B5D3-B20690681DBB}"/>
                </a:ext>
              </a:extLst>
            </p:cNvPr>
            <p:cNvSpPr/>
            <p:nvPr/>
          </p:nvSpPr>
          <p:spPr>
            <a:xfrm>
              <a:off x="14909642" y="12715623"/>
              <a:ext cx="299258" cy="745816"/>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scene3d>
              <a:camera prst="isometricOffAxis2Right"/>
              <a:lightRig rig="threePt" dir="t"/>
            </a:scene3d>
            <a:sp3d extrusionH="635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cxnSp>
          <p:nvCxnSpPr>
            <p:cNvPr id="103" name="Straight Arrow Connector 102">
              <a:extLst>
                <a:ext uri="{FF2B5EF4-FFF2-40B4-BE49-F238E27FC236}">
                  <a16:creationId xmlns:a16="http://schemas.microsoft.com/office/drawing/2014/main" id="{469679FE-A37D-F242-879F-8CA8F21DB3B3}"/>
                </a:ext>
              </a:extLst>
            </p:cNvPr>
            <p:cNvCxnSpPr>
              <a:cxnSpLocks/>
              <a:endCxn id="101" idx="1"/>
            </p:cNvCxnSpPr>
            <p:nvPr/>
          </p:nvCxnSpPr>
          <p:spPr>
            <a:xfrm>
              <a:off x="12949132" y="13078409"/>
              <a:ext cx="848191" cy="1012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57C81B8A-947F-FC45-8A0C-5AAA3CCDFDB5}"/>
                </a:ext>
              </a:extLst>
            </p:cNvPr>
            <p:cNvCxnSpPr>
              <a:cxnSpLocks/>
              <a:stCxn id="100" idx="2"/>
              <a:endCxn id="101" idx="0"/>
            </p:cNvCxnSpPr>
            <p:nvPr/>
          </p:nvCxnSpPr>
          <p:spPr>
            <a:xfrm>
              <a:off x="14251425" y="12364841"/>
              <a:ext cx="0" cy="442193"/>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C674B05A-9EAF-2E48-BDC6-A59D51915FD5}"/>
                </a:ext>
              </a:extLst>
            </p:cNvPr>
            <p:cNvCxnSpPr>
              <a:cxnSpLocks/>
              <a:stCxn id="101" idx="3"/>
              <a:endCxn id="102" idx="1"/>
            </p:cNvCxnSpPr>
            <p:nvPr/>
          </p:nvCxnSpPr>
          <p:spPr>
            <a:xfrm>
              <a:off x="14705526" y="13088531"/>
              <a:ext cx="204116" cy="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C3943533-BF8D-EA40-A31B-C6CC3CC84E9B}"/>
                </a:ext>
              </a:extLst>
            </p:cNvPr>
            <p:cNvCxnSpPr>
              <a:cxnSpLocks/>
              <a:endCxn id="132" idx="1"/>
            </p:cNvCxnSpPr>
            <p:nvPr/>
          </p:nvCxnSpPr>
          <p:spPr>
            <a:xfrm>
              <a:off x="15127507" y="13104418"/>
              <a:ext cx="251574" cy="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BD462783-175C-5C41-9214-D3B66A5124CA}"/>
                </a:ext>
              </a:extLst>
            </p:cNvPr>
            <p:cNvSpPr txBox="1"/>
            <p:nvPr/>
          </p:nvSpPr>
          <p:spPr>
            <a:xfrm>
              <a:off x="13461079" y="12439733"/>
              <a:ext cx="1641219"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Visual representation</a:t>
              </a:r>
            </a:p>
          </p:txBody>
        </p:sp>
        <p:sp>
          <p:nvSpPr>
            <p:cNvPr id="127" name="TextBox 126">
              <a:extLst>
                <a:ext uri="{FF2B5EF4-FFF2-40B4-BE49-F238E27FC236}">
                  <a16:creationId xmlns:a16="http://schemas.microsoft.com/office/drawing/2014/main" id="{0E0B2BD8-30CE-1440-8110-3DCF3AA65417}"/>
                </a:ext>
              </a:extLst>
            </p:cNvPr>
            <p:cNvSpPr txBox="1"/>
            <p:nvPr/>
          </p:nvSpPr>
          <p:spPr>
            <a:xfrm>
              <a:off x="13469075" y="13470008"/>
              <a:ext cx="1620957" cy="461665"/>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           Attended</a:t>
              </a:r>
            </a:p>
            <a:p>
              <a:r>
                <a:rPr lang="en-US" sz="1200" dirty="0">
                  <a:latin typeface="Palatino Linotype" panose="02040502050505030304" pitchFamily="18" charset="0"/>
                  <a:cs typeface="Times New Roman" panose="02020603050405020304" pitchFamily="18" charset="0"/>
                </a:rPr>
                <a:t>visual representation</a:t>
              </a:r>
            </a:p>
          </p:txBody>
        </p:sp>
        <p:sp>
          <p:nvSpPr>
            <p:cNvPr id="131" name="Rounded Rectangle 130">
              <a:extLst>
                <a:ext uri="{FF2B5EF4-FFF2-40B4-BE49-F238E27FC236}">
                  <a16:creationId xmlns:a16="http://schemas.microsoft.com/office/drawing/2014/main" id="{D369D1E1-3288-FC41-BDD2-3D829B553BC7}"/>
                </a:ext>
              </a:extLst>
            </p:cNvPr>
            <p:cNvSpPr/>
            <p:nvPr/>
          </p:nvSpPr>
          <p:spPr>
            <a:xfrm>
              <a:off x="15680920" y="11945959"/>
              <a:ext cx="299258" cy="45642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2700">
              <a:solidFill>
                <a:schemeClr val="accent6"/>
              </a:solidFill>
            </a:ln>
            <a:effectLst/>
            <a:scene3d>
              <a:camera prst="isometricOffAxis2Right"/>
              <a:lightRig rig="threePt" dir="t"/>
            </a:scene3d>
            <a:sp3d extrusionH="635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sp>
          <p:nvSpPr>
            <p:cNvPr id="132" name="Rounded Rectangle 131">
              <a:extLst>
                <a:ext uri="{FF2B5EF4-FFF2-40B4-BE49-F238E27FC236}">
                  <a16:creationId xmlns:a16="http://schemas.microsoft.com/office/drawing/2014/main" id="{79BA8F12-D817-B042-9C4D-AA9E92BAB688}"/>
                </a:ext>
              </a:extLst>
            </p:cNvPr>
            <p:cNvSpPr/>
            <p:nvPr/>
          </p:nvSpPr>
          <p:spPr>
            <a:xfrm>
              <a:off x="15379081" y="12822921"/>
              <a:ext cx="908459"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Fusion</a:t>
              </a:r>
            </a:p>
          </p:txBody>
        </p:sp>
        <p:cxnSp>
          <p:nvCxnSpPr>
            <p:cNvPr id="133" name="Straight Arrow Connector 132">
              <a:extLst>
                <a:ext uri="{FF2B5EF4-FFF2-40B4-BE49-F238E27FC236}">
                  <a16:creationId xmlns:a16="http://schemas.microsoft.com/office/drawing/2014/main" id="{8CB7CF36-C2F4-C048-81E1-B08D266DC784}"/>
                </a:ext>
              </a:extLst>
            </p:cNvPr>
            <p:cNvCxnSpPr>
              <a:cxnSpLocks/>
              <a:stCxn id="131" idx="2"/>
              <a:endCxn id="132" idx="0"/>
            </p:cNvCxnSpPr>
            <p:nvPr/>
          </p:nvCxnSpPr>
          <p:spPr>
            <a:xfrm>
              <a:off x="15830549" y="12402379"/>
              <a:ext cx="2762" cy="42054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134" name="TextBox 133">
              <a:extLst>
                <a:ext uri="{FF2B5EF4-FFF2-40B4-BE49-F238E27FC236}">
                  <a16:creationId xmlns:a16="http://schemas.microsoft.com/office/drawing/2014/main" id="{EF9E4EAC-3151-DF4D-8152-DE0914914238}"/>
                </a:ext>
              </a:extLst>
            </p:cNvPr>
            <p:cNvSpPr txBox="1"/>
            <p:nvPr/>
          </p:nvSpPr>
          <p:spPr>
            <a:xfrm>
              <a:off x="15064412" y="12476739"/>
              <a:ext cx="1711046"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Textual representation</a:t>
              </a:r>
            </a:p>
          </p:txBody>
        </p:sp>
        <p:sp>
          <p:nvSpPr>
            <p:cNvPr id="136" name="Rounded Rectangle 135">
              <a:extLst>
                <a:ext uri="{FF2B5EF4-FFF2-40B4-BE49-F238E27FC236}">
                  <a16:creationId xmlns:a16="http://schemas.microsoft.com/office/drawing/2014/main" id="{CA163C8D-0955-5D44-A78C-D70B32B525A3}"/>
                </a:ext>
              </a:extLst>
            </p:cNvPr>
            <p:cNvSpPr/>
            <p:nvPr/>
          </p:nvSpPr>
          <p:spPr>
            <a:xfrm>
              <a:off x="17149574" y="12735093"/>
              <a:ext cx="299258" cy="745816"/>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scene3d>
              <a:camera prst="isometricOffAxis2Right"/>
              <a:lightRig rig="threePt" dir="t"/>
            </a:scene3d>
            <a:sp3d>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7350" dirty="0"/>
            </a:p>
          </p:txBody>
        </p:sp>
        <p:sp>
          <p:nvSpPr>
            <p:cNvPr id="137" name="Rounded Rectangle 136">
              <a:extLst>
                <a:ext uri="{FF2B5EF4-FFF2-40B4-BE49-F238E27FC236}">
                  <a16:creationId xmlns:a16="http://schemas.microsoft.com/office/drawing/2014/main" id="{DAE98FE4-AB28-834A-A469-9C8F7FA63FA7}"/>
                </a:ext>
              </a:extLst>
            </p:cNvPr>
            <p:cNvSpPr/>
            <p:nvPr/>
          </p:nvSpPr>
          <p:spPr>
            <a:xfrm>
              <a:off x="16449987" y="12870132"/>
              <a:ext cx="609600" cy="472924"/>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FC layer</a:t>
              </a:r>
            </a:p>
          </p:txBody>
        </p:sp>
        <p:sp>
          <p:nvSpPr>
            <p:cNvPr id="138" name="Rounded Rectangle 137">
              <a:extLst>
                <a:ext uri="{FF2B5EF4-FFF2-40B4-BE49-F238E27FC236}">
                  <a16:creationId xmlns:a16="http://schemas.microsoft.com/office/drawing/2014/main" id="{F893F165-3078-564F-9EF1-993465738A2F}"/>
                </a:ext>
              </a:extLst>
            </p:cNvPr>
            <p:cNvSpPr/>
            <p:nvPr/>
          </p:nvSpPr>
          <p:spPr>
            <a:xfrm>
              <a:off x="18677036" y="12809856"/>
              <a:ext cx="727136" cy="562993"/>
            </a:xfrm>
            <a:prstGeom prst="roundRect">
              <a:avLst/>
            </a:prstGeom>
            <a:solidFill>
              <a:srgbClr val="EB90A3"/>
            </a:soli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VQA</a:t>
              </a:r>
              <a:br>
                <a:rPr lang="en-US" sz="1200" dirty="0">
                  <a:latin typeface="Palatino Linotype" panose="02040502050505030304" pitchFamily="18" charset="0"/>
                </a:rPr>
              </a:br>
              <a:r>
                <a:rPr lang="en-US" sz="1200" dirty="0">
                  <a:latin typeface="Palatino Linotype" panose="02040502050505030304" pitchFamily="18" charset="0"/>
                </a:rPr>
                <a:t>Loss</a:t>
              </a:r>
            </a:p>
          </p:txBody>
        </p:sp>
        <p:sp>
          <p:nvSpPr>
            <p:cNvPr id="139" name="Rounded Rectangle 138">
              <a:extLst>
                <a:ext uri="{FF2B5EF4-FFF2-40B4-BE49-F238E27FC236}">
                  <a16:creationId xmlns:a16="http://schemas.microsoft.com/office/drawing/2014/main" id="{2F5FA023-3B59-2447-AD83-F572AE981D8F}"/>
                </a:ext>
              </a:extLst>
            </p:cNvPr>
            <p:cNvSpPr/>
            <p:nvPr/>
          </p:nvSpPr>
          <p:spPr>
            <a:xfrm>
              <a:off x="17647879" y="12819402"/>
              <a:ext cx="842671"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dk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Sigmoid</a:t>
              </a:r>
            </a:p>
          </p:txBody>
        </p:sp>
        <p:cxnSp>
          <p:nvCxnSpPr>
            <p:cNvPr id="141" name="Straight Arrow Connector 140">
              <a:extLst>
                <a:ext uri="{FF2B5EF4-FFF2-40B4-BE49-F238E27FC236}">
                  <a16:creationId xmlns:a16="http://schemas.microsoft.com/office/drawing/2014/main" id="{EFBABD27-E8F8-224D-9E4B-D73005F9CFAA}"/>
                </a:ext>
              </a:extLst>
            </p:cNvPr>
            <p:cNvCxnSpPr>
              <a:stCxn id="132" idx="3"/>
              <a:endCxn id="137" idx="1"/>
            </p:cNvCxnSpPr>
            <p:nvPr/>
          </p:nvCxnSpPr>
          <p:spPr>
            <a:xfrm>
              <a:off x="16287540" y="13104418"/>
              <a:ext cx="162447" cy="2176"/>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151335F-3057-544C-BFC4-D7FA7B2CAF10}"/>
                </a:ext>
              </a:extLst>
            </p:cNvPr>
            <p:cNvCxnSpPr>
              <a:cxnSpLocks/>
              <a:stCxn id="137" idx="3"/>
            </p:cNvCxnSpPr>
            <p:nvPr/>
          </p:nvCxnSpPr>
          <p:spPr>
            <a:xfrm>
              <a:off x="17059587" y="13106594"/>
              <a:ext cx="207587" cy="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5D4749E7-5452-364A-8C96-C43C7F30CD0C}"/>
                </a:ext>
              </a:extLst>
            </p:cNvPr>
            <p:cNvCxnSpPr>
              <a:cxnSpLocks/>
              <a:endCxn id="139" idx="1"/>
            </p:cNvCxnSpPr>
            <p:nvPr/>
          </p:nvCxnSpPr>
          <p:spPr>
            <a:xfrm>
              <a:off x="17381193" y="13100898"/>
              <a:ext cx="266686" cy="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114DAC67-9514-BE4B-8029-0C631C74D27C}"/>
                </a:ext>
              </a:extLst>
            </p:cNvPr>
            <p:cNvCxnSpPr>
              <a:cxnSpLocks/>
              <a:stCxn id="139" idx="3"/>
              <a:endCxn id="138" idx="1"/>
            </p:cNvCxnSpPr>
            <p:nvPr/>
          </p:nvCxnSpPr>
          <p:spPr>
            <a:xfrm flipV="1">
              <a:off x="18490550" y="13091353"/>
              <a:ext cx="186486" cy="9546"/>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pic>
          <p:nvPicPr>
            <p:cNvPr id="150" name="Picture 149">
              <a:extLst>
                <a:ext uri="{FF2B5EF4-FFF2-40B4-BE49-F238E27FC236}">
                  <a16:creationId xmlns:a16="http://schemas.microsoft.com/office/drawing/2014/main" id="{86321C37-821F-4C41-A64F-CDDE7A3D41BB}"/>
                </a:ext>
              </a:extLst>
            </p:cNvPr>
            <p:cNvPicPr>
              <a:picLocks noChangeAspect="1"/>
            </p:cNvPicPr>
            <p:nvPr/>
          </p:nvPicPr>
          <p:blipFill>
            <a:blip r:embed="rId5"/>
            <a:stretch>
              <a:fillRect/>
            </a:stretch>
          </p:blipFill>
          <p:spPr>
            <a:xfrm>
              <a:off x="17652240" y="12065928"/>
              <a:ext cx="714264" cy="437488"/>
            </a:xfrm>
            <a:prstGeom prst="rect">
              <a:avLst/>
            </a:prstGeom>
          </p:spPr>
        </p:pic>
        <p:cxnSp>
          <p:nvCxnSpPr>
            <p:cNvPr id="152" name="Straight Arrow Connector 151">
              <a:extLst>
                <a:ext uri="{FF2B5EF4-FFF2-40B4-BE49-F238E27FC236}">
                  <a16:creationId xmlns:a16="http://schemas.microsoft.com/office/drawing/2014/main" id="{A82EEC1B-21A8-714A-9146-002AC872A3AA}"/>
                </a:ext>
              </a:extLst>
            </p:cNvPr>
            <p:cNvCxnSpPr>
              <a:cxnSpLocks/>
              <a:endCxn id="139" idx="0"/>
            </p:cNvCxnSpPr>
            <p:nvPr/>
          </p:nvCxnSpPr>
          <p:spPr>
            <a:xfrm>
              <a:off x="18069215" y="12356741"/>
              <a:ext cx="0" cy="462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5" name="TextBox 154">
              <a:extLst>
                <a:ext uri="{FF2B5EF4-FFF2-40B4-BE49-F238E27FC236}">
                  <a16:creationId xmlns:a16="http://schemas.microsoft.com/office/drawing/2014/main" id="{ACFB8CC2-8B2C-1047-B91B-D46DC715EC8C}"/>
                </a:ext>
              </a:extLst>
            </p:cNvPr>
            <p:cNvSpPr txBox="1"/>
            <p:nvPr/>
          </p:nvSpPr>
          <p:spPr>
            <a:xfrm>
              <a:off x="15911891" y="13460294"/>
              <a:ext cx="2021322" cy="276999"/>
            </a:xfrm>
            <a:prstGeom prst="rect">
              <a:avLst/>
            </a:prstGeom>
            <a:noFill/>
          </p:spPr>
          <p:txBody>
            <a:bodyPr wrap="square" rtlCol="0">
              <a:spAutoFit/>
            </a:bodyPr>
            <a:lstStyle/>
            <a:p>
              <a:r>
                <a:rPr lang="en-US" sz="1200" dirty="0">
                  <a:latin typeface="Palatino Linotype" panose="02040502050505030304" pitchFamily="18" charset="0"/>
                  <a:cs typeface="Times New Roman" panose="02020603050405020304" pitchFamily="18" charset="0"/>
                </a:rPr>
                <a:t>           Answer probabilities</a:t>
              </a:r>
            </a:p>
          </p:txBody>
        </p:sp>
      </p:grpSp>
      <p:sp>
        <p:nvSpPr>
          <p:cNvPr id="156" name="Text Placeholder 18">
            <a:extLst>
              <a:ext uri="{FF2B5EF4-FFF2-40B4-BE49-F238E27FC236}">
                <a16:creationId xmlns:a16="http://schemas.microsoft.com/office/drawing/2014/main" id="{1881639E-4223-024A-82E7-813B532D4562}"/>
              </a:ext>
            </a:extLst>
          </p:cNvPr>
          <p:cNvSpPr txBox="1">
            <a:spLocks/>
          </p:cNvSpPr>
          <p:nvPr/>
        </p:nvSpPr>
        <p:spPr>
          <a:xfrm>
            <a:off x="712449" y="8132209"/>
            <a:ext cx="7542610" cy="833618"/>
          </a:xfrm>
          <a:prstGeom prst="rect">
            <a:avLst/>
          </a:prstGeom>
        </p:spPr>
        <p:txBody>
          <a:bodyPr wrap="square" lIns="156746" tIns="156746" rIns="156746" bIns="156746">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imes New Roman" panose="02020603050405020304" pitchFamily="18" charset="0"/>
                <a:ea typeface="+mn-ea"/>
                <a:cs typeface="Times New Roman" panose="02020603050405020304" pitchFamily="18" charset="0"/>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1680" b="1" dirty="0">
                <a:latin typeface="Palatino Linotype" panose="02040502050505030304" pitchFamily="18" charset="0"/>
              </a:rPr>
              <a:t>Visual Question Answering </a:t>
            </a:r>
            <a:r>
              <a:rPr lang="en-US" sz="1680" dirty="0">
                <a:latin typeface="Palatino Linotype" panose="02040502050505030304" pitchFamily="18" charset="0"/>
              </a:rPr>
              <a:t>is the task of answering natural language questions about an image.</a:t>
            </a:r>
            <a:r>
              <a:rPr lang="en-US" sz="1680" b="1" dirty="0">
                <a:latin typeface="Palatino Linotype" panose="02040502050505030304" pitchFamily="18" charset="0"/>
              </a:rPr>
              <a:t> </a:t>
            </a:r>
            <a:endParaRPr lang="en-US" sz="1680" dirty="0">
              <a:latin typeface="Palatino Linotype" panose="02040502050505030304" pitchFamily="18" charset="0"/>
            </a:endParaRPr>
          </a:p>
        </p:txBody>
      </p:sp>
      <p:cxnSp>
        <p:nvCxnSpPr>
          <p:cNvPr id="175" name="Straight Arrow Connector 174">
            <a:extLst>
              <a:ext uri="{FF2B5EF4-FFF2-40B4-BE49-F238E27FC236}">
                <a16:creationId xmlns:a16="http://schemas.microsoft.com/office/drawing/2014/main" id="{6FC89394-1731-5A46-98B4-4A11B5265187}"/>
              </a:ext>
            </a:extLst>
          </p:cNvPr>
          <p:cNvCxnSpPr>
            <a:cxnSpLocks/>
            <a:stCxn id="16" idx="2"/>
            <a:endCxn id="49" idx="0"/>
          </p:cNvCxnSpPr>
          <p:nvPr/>
        </p:nvCxnSpPr>
        <p:spPr>
          <a:xfrm flipH="1">
            <a:off x="21782578" y="6036785"/>
            <a:ext cx="2285" cy="397809"/>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F46F8AE1-F506-D247-9CCF-44CF48FE6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096" y="6337524"/>
            <a:ext cx="2876266" cy="1917511"/>
          </a:xfrm>
          <a:prstGeom prst="rect">
            <a:avLst/>
          </a:prstGeom>
        </p:spPr>
      </p:pic>
      <p:sp>
        <p:nvSpPr>
          <p:cNvPr id="181" name="TextBox 180">
            <a:extLst>
              <a:ext uri="{FF2B5EF4-FFF2-40B4-BE49-F238E27FC236}">
                <a16:creationId xmlns:a16="http://schemas.microsoft.com/office/drawing/2014/main" id="{07127F30-3AE6-5F40-AD17-14E2A2A29894}"/>
              </a:ext>
            </a:extLst>
          </p:cNvPr>
          <p:cNvSpPr txBox="1"/>
          <p:nvPr/>
        </p:nvSpPr>
        <p:spPr>
          <a:xfrm>
            <a:off x="4068572" y="6897830"/>
            <a:ext cx="3701654" cy="738664"/>
          </a:xfrm>
          <a:prstGeom prst="rect">
            <a:avLst/>
          </a:prstGeom>
          <a:noFill/>
        </p:spPr>
        <p:txBody>
          <a:bodyPr wrap="none" rtlCol="0">
            <a:spAutoFit/>
          </a:bodyPr>
          <a:lstStyle/>
          <a:p>
            <a:r>
              <a:rPr lang="en-US" sz="1400" dirty="0">
                <a:solidFill>
                  <a:schemeClr val="accent6"/>
                </a:solidFill>
                <a:latin typeface="Palatino Linotype" panose="02040502050505030304" pitchFamily="18" charset="0"/>
                <a:cs typeface="Times New Roman" panose="02020603050405020304" pitchFamily="18" charset="0"/>
              </a:rPr>
              <a:t>A young lady</a:t>
            </a:r>
            <a:r>
              <a:rPr lang="en-US" sz="1400" dirty="0">
                <a:latin typeface="Palatino Linotype" panose="02040502050505030304" pitchFamily="18" charset="0"/>
                <a:cs typeface="Times New Roman" panose="02020603050405020304" pitchFamily="18" charset="0"/>
              </a:rPr>
              <a:t> in </a:t>
            </a:r>
            <a:r>
              <a:rPr lang="en-US" sz="1400" dirty="0">
                <a:solidFill>
                  <a:srgbClr val="00B0F0"/>
                </a:solidFill>
                <a:latin typeface="Palatino Linotype" panose="02040502050505030304" pitchFamily="18" charset="0"/>
                <a:cs typeface="Times New Roman" panose="02020603050405020304" pitchFamily="18" charset="0"/>
              </a:rPr>
              <a:t>blue skirt</a:t>
            </a:r>
            <a:r>
              <a:rPr lang="en-US" sz="1400" dirty="0">
                <a:latin typeface="Palatino Linotype" panose="02040502050505030304" pitchFamily="18" charset="0"/>
                <a:cs typeface="Times New Roman" panose="02020603050405020304" pitchFamily="18" charset="0"/>
              </a:rPr>
              <a:t> and </a:t>
            </a:r>
            <a:r>
              <a:rPr lang="en-US" sz="1400" dirty="0">
                <a:solidFill>
                  <a:srgbClr val="7030A0"/>
                </a:solidFill>
                <a:latin typeface="Palatino Linotype" panose="02040502050505030304" pitchFamily="18" charset="0"/>
                <a:cs typeface="Times New Roman" panose="02020603050405020304" pitchFamily="18" charset="0"/>
              </a:rPr>
              <a:t>a man</a:t>
            </a:r>
            <a:r>
              <a:rPr lang="en-US" sz="1400" dirty="0">
                <a:latin typeface="Palatino Linotype" panose="02040502050505030304" pitchFamily="18" charset="0"/>
                <a:cs typeface="Times New Roman" panose="02020603050405020304" pitchFamily="18" charset="0"/>
              </a:rPr>
              <a:t> with </a:t>
            </a:r>
            <a:r>
              <a:rPr lang="en-US" sz="1400" dirty="0">
                <a:solidFill>
                  <a:srgbClr val="FFC000"/>
                </a:solidFill>
                <a:latin typeface="Palatino Linotype" panose="02040502050505030304" pitchFamily="18" charset="0"/>
                <a:cs typeface="Times New Roman" panose="02020603050405020304" pitchFamily="18" charset="0"/>
              </a:rPr>
              <a:t>a</a:t>
            </a:r>
            <a:br>
              <a:rPr lang="en-US" sz="1400" dirty="0">
                <a:solidFill>
                  <a:srgbClr val="FFC000"/>
                </a:solidFill>
                <a:latin typeface="Palatino Linotype" panose="02040502050505030304" pitchFamily="18" charset="0"/>
                <a:cs typeface="Times New Roman" panose="02020603050405020304" pitchFamily="18" charset="0"/>
              </a:rPr>
            </a:br>
            <a:r>
              <a:rPr lang="en-US" sz="1400" dirty="0">
                <a:solidFill>
                  <a:srgbClr val="FFC000"/>
                </a:solidFill>
                <a:latin typeface="Palatino Linotype" panose="02040502050505030304" pitchFamily="18" charset="0"/>
                <a:cs typeface="Times New Roman" panose="02020603050405020304" pitchFamily="18" charset="0"/>
              </a:rPr>
              <a:t>black hat</a:t>
            </a:r>
            <a:r>
              <a:rPr lang="en-US" sz="1400" dirty="0">
                <a:latin typeface="Palatino Linotype" panose="02040502050505030304" pitchFamily="18" charset="0"/>
                <a:cs typeface="Times New Roman" panose="02020603050405020304" pitchFamily="18" charset="0"/>
              </a:rPr>
              <a:t> are holding </a:t>
            </a:r>
            <a:r>
              <a:rPr lang="en-US" sz="1400" dirty="0">
                <a:solidFill>
                  <a:schemeClr val="accent5">
                    <a:lumMod val="75000"/>
                  </a:schemeClr>
                </a:solidFill>
                <a:latin typeface="Palatino Linotype" panose="02040502050505030304" pitchFamily="18" charset="0"/>
                <a:cs typeface="Times New Roman" panose="02020603050405020304" pitchFamily="18" charset="0"/>
              </a:rPr>
              <a:t>hands</a:t>
            </a:r>
            <a:r>
              <a:rPr lang="en-US" sz="1400" dirty="0">
                <a:latin typeface="Palatino Linotype" panose="02040502050505030304" pitchFamily="18" charset="0"/>
                <a:cs typeface="Times New Roman" panose="02020603050405020304" pitchFamily="18" charset="0"/>
              </a:rPr>
              <a:t> in the middle of</a:t>
            </a:r>
            <a:br>
              <a:rPr lang="en-US" sz="1400" dirty="0">
                <a:latin typeface="Palatino Linotype" panose="02040502050505030304" pitchFamily="18" charset="0"/>
                <a:cs typeface="Times New Roman" panose="02020603050405020304" pitchFamily="18" charset="0"/>
              </a:rPr>
            </a:br>
            <a:r>
              <a:rPr lang="en-US" sz="1400" dirty="0">
                <a:latin typeface="Palatino Linotype" panose="02040502050505030304" pitchFamily="18" charset="0"/>
                <a:cs typeface="Times New Roman" panose="02020603050405020304" pitchFamily="18" charset="0"/>
              </a:rPr>
              <a:t>a </a:t>
            </a:r>
            <a:r>
              <a:rPr lang="en-US" sz="1400" dirty="0">
                <a:solidFill>
                  <a:srgbClr val="FF0000"/>
                </a:solidFill>
                <a:latin typeface="Palatino Linotype" panose="02040502050505030304" pitchFamily="18" charset="0"/>
                <a:cs typeface="Times New Roman" panose="02020603050405020304" pitchFamily="18" charset="0"/>
              </a:rPr>
              <a:t>road</a:t>
            </a:r>
            <a:r>
              <a:rPr lang="en-US" sz="1400" dirty="0">
                <a:latin typeface="Palatino Linotype" panose="02040502050505030304" pitchFamily="18" charset="0"/>
                <a:cs typeface="Times New Roman" panose="02020603050405020304" pitchFamily="18" charset="0"/>
              </a:rPr>
              <a:t>. </a:t>
            </a:r>
          </a:p>
        </p:txBody>
      </p:sp>
      <p:pic>
        <p:nvPicPr>
          <p:cNvPr id="182" name="Picture 181">
            <a:extLst>
              <a:ext uri="{FF2B5EF4-FFF2-40B4-BE49-F238E27FC236}">
                <a16:creationId xmlns:a16="http://schemas.microsoft.com/office/drawing/2014/main" id="{0358FA28-4F21-5D47-AE48-02031B001FB0}"/>
              </a:ext>
            </a:extLst>
          </p:cNvPr>
          <p:cNvPicPr>
            <a:picLocks noChangeAspect="1"/>
          </p:cNvPicPr>
          <p:nvPr/>
        </p:nvPicPr>
        <p:blipFill>
          <a:blip r:embed="rId7"/>
          <a:stretch>
            <a:fillRect/>
          </a:stretch>
        </p:blipFill>
        <p:spPr>
          <a:xfrm>
            <a:off x="977432" y="8898505"/>
            <a:ext cx="2579285" cy="1706627"/>
          </a:xfrm>
          <a:prstGeom prst="rect">
            <a:avLst/>
          </a:prstGeom>
        </p:spPr>
      </p:pic>
      <p:sp>
        <p:nvSpPr>
          <p:cNvPr id="183" name="TextBox 182">
            <a:extLst>
              <a:ext uri="{FF2B5EF4-FFF2-40B4-BE49-F238E27FC236}">
                <a16:creationId xmlns:a16="http://schemas.microsoft.com/office/drawing/2014/main" id="{0CC34F33-C014-5E41-8FD3-151787095862}"/>
              </a:ext>
            </a:extLst>
          </p:cNvPr>
          <p:cNvSpPr txBox="1"/>
          <p:nvPr/>
        </p:nvSpPr>
        <p:spPr>
          <a:xfrm>
            <a:off x="4006229" y="8889623"/>
            <a:ext cx="3390800"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Palatino Linotype" panose="02040502050505030304" pitchFamily="18" charset="0"/>
                <a:cs typeface="Times New Roman" panose="02020603050405020304" pitchFamily="18" charset="0"/>
              </a:rPr>
              <a:t>What sport is being played?</a:t>
            </a:r>
          </a:p>
          <a:p>
            <a:pPr marL="285750" indent="-285750">
              <a:buFont typeface="Arial" panose="020B0604020202020204" pitchFamily="34" charset="0"/>
              <a:buChar char="•"/>
            </a:pPr>
            <a:r>
              <a:rPr lang="en-US" sz="1400" dirty="0">
                <a:latin typeface="Palatino Linotype" panose="02040502050505030304" pitchFamily="18" charset="0"/>
                <a:cs typeface="Times New Roman" panose="02020603050405020304" pitchFamily="18" charset="0"/>
              </a:rPr>
              <a:t>Are there any humans?</a:t>
            </a:r>
          </a:p>
          <a:p>
            <a:pPr marL="285750" indent="-285750">
              <a:buFont typeface="Arial" panose="020B0604020202020204" pitchFamily="34" charset="0"/>
              <a:buChar char="•"/>
            </a:pPr>
            <a:r>
              <a:rPr lang="en-US" sz="1400" dirty="0">
                <a:latin typeface="Palatino Linotype" panose="02040502050505030304" pitchFamily="18" charset="0"/>
                <a:cs typeface="Times New Roman" panose="02020603050405020304" pitchFamily="18" charset="0"/>
              </a:rPr>
              <a:t>How many players are in the image?</a:t>
            </a:r>
          </a:p>
          <a:p>
            <a:pPr marL="285750" indent="-285750">
              <a:buFont typeface="Arial" panose="020B0604020202020204" pitchFamily="34" charset="0"/>
              <a:buChar char="•"/>
            </a:pPr>
            <a:r>
              <a:rPr lang="en-US" sz="1400" dirty="0">
                <a:latin typeface="Palatino Linotype" panose="02040502050505030304" pitchFamily="18" charset="0"/>
                <a:cs typeface="Times New Roman" panose="02020603050405020304" pitchFamily="18" charset="0"/>
              </a:rPr>
              <a:t>Is it raining?</a:t>
            </a:r>
          </a:p>
        </p:txBody>
      </p:sp>
      <p:sp>
        <p:nvSpPr>
          <p:cNvPr id="188" name="TextBox 187">
            <a:extLst>
              <a:ext uri="{FF2B5EF4-FFF2-40B4-BE49-F238E27FC236}">
                <a16:creationId xmlns:a16="http://schemas.microsoft.com/office/drawing/2014/main" id="{394A257F-3D80-144B-BAE0-712A890A89EF}"/>
              </a:ext>
            </a:extLst>
          </p:cNvPr>
          <p:cNvSpPr txBox="1"/>
          <p:nvPr/>
        </p:nvSpPr>
        <p:spPr>
          <a:xfrm>
            <a:off x="8857034" y="15807819"/>
            <a:ext cx="2786340" cy="369332"/>
          </a:xfrm>
          <a:prstGeom prst="rect">
            <a:avLst/>
          </a:prstGeom>
          <a:solidFill>
            <a:schemeClr val="accent1">
              <a:lumMod val="20000"/>
              <a:lumOff val="80000"/>
            </a:schemeClr>
          </a:solidFill>
        </p:spPr>
        <p:txBody>
          <a:bodyPr wrap="none" rtlCol="0">
            <a:spAutoFit/>
          </a:bodyPr>
          <a:lstStyle/>
          <a:p>
            <a:r>
              <a:rPr lang="en-US" sz="1800" b="1" dirty="0">
                <a:latin typeface="Palatino Linotype" panose="02040502050505030304" pitchFamily="18" charset="0"/>
                <a:cs typeface="Times New Roman" panose="02020603050405020304" pitchFamily="18" charset="0"/>
              </a:rPr>
              <a:t> Level selection analysis:</a:t>
            </a:r>
          </a:p>
        </p:txBody>
      </p:sp>
      <p:graphicFrame>
        <p:nvGraphicFramePr>
          <p:cNvPr id="189" name="Table 188">
            <a:extLst>
              <a:ext uri="{FF2B5EF4-FFF2-40B4-BE49-F238E27FC236}">
                <a16:creationId xmlns:a16="http://schemas.microsoft.com/office/drawing/2014/main" id="{B1188B46-D985-2043-B248-2AAE4EB46BDC}"/>
              </a:ext>
            </a:extLst>
          </p:cNvPr>
          <p:cNvGraphicFramePr>
            <a:graphicFrameLocks noGrp="1"/>
          </p:cNvGraphicFramePr>
          <p:nvPr>
            <p:extLst>
              <p:ext uri="{D42A27DB-BD31-4B8C-83A1-F6EECF244321}">
                <p14:modId xmlns:p14="http://schemas.microsoft.com/office/powerpoint/2010/main" val="1945166763"/>
              </p:ext>
            </p:extLst>
          </p:nvPr>
        </p:nvGraphicFramePr>
        <p:xfrm>
          <a:off x="12353161" y="18071186"/>
          <a:ext cx="9685430" cy="1859710"/>
        </p:xfrm>
        <a:graphic>
          <a:graphicData uri="http://schemas.openxmlformats.org/drawingml/2006/table">
            <a:tbl>
              <a:tblPr firstRow="1" bandRow="1">
                <a:tableStyleId>{5C22544A-7EE6-4342-B048-85BDC9FD1C3A}</a:tableStyleId>
              </a:tblPr>
              <a:tblGrid>
                <a:gridCol w="3609865">
                  <a:extLst>
                    <a:ext uri="{9D8B030D-6E8A-4147-A177-3AD203B41FA5}">
                      <a16:colId xmlns:a16="http://schemas.microsoft.com/office/drawing/2014/main" val="1340333528"/>
                    </a:ext>
                  </a:extLst>
                </a:gridCol>
                <a:gridCol w="1844527">
                  <a:extLst>
                    <a:ext uri="{9D8B030D-6E8A-4147-A177-3AD203B41FA5}">
                      <a16:colId xmlns:a16="http://schemas.microsoft.com/office/drawing/2014/main" val="3849549642"/>
                    </a:ext>
                  </a:extLst>
                </a:gridCol>
                <a:gridCol w="1782305">
                  <a:extLst>
                    <a:ext uri="{9D8B030D-6E8A-4147-A177-3AD203B41FA5}">
                      <a16:colId xmlns:a16="http://schemas.microsoft.com/office/drawing/2014/main" val="2185431269"/>
                    </a:ext>
                  </a:extLst>
                </a:gridCol>
                <a:gridCol w="2448733">
                  <a:extLst>
                    <a:ext uri="{9D8B030D-6E8A-4147-A177-3AD203B41FA5}">
                      <a16:colId xmlns:a16="http://schemas.microsoft.com/office/drawing/2014/main" val="91728865"/>
                    </a:ext>
                  </a:extLst>
                </a:gridCol>
              </a:tblGrid>
              <a:tr h="295571">
                <a:tc>
                  <a:txBody>
                    <a:bodyPr/>
                    <a:lstStyle/>
                    <a:p>
                      <a:r>
                        <a:rPr lang="en-US" sz="1800" baseline="0" dirty="0">
                          <a:latin typeface="Palatino Linotype" panose="02040502050505030304" pitchFamily="18" charset="0"/>
                        </a:rPr>
                        <a:t>Pointing Game Hit Accuracy</a:t>
                      </a:r>
                    </a:p>
                  </a:txBody>
                  <a:tcPr marL="91493" marR="91493" marT="45747" marB="45747"/>
                </a:tc>
                <a:tc>
                  <a:txBody>
                    <a:bodyPr/>
                    <a:lstStyle/>
                    <a:p>
                      <a:pPr algn="ctr"/>
                      <a:r>
                        <a:rPr lang="en-US" sz="1800" baseline="0" dirty="0">
                          <a:latin typeface="Palatino Linotype" panose="02040502050505030304" pitchFamily="18" charset="0"/>
                        </a:rPr>
                        <a:t>Visual Genome</a:t>
                      </a:r>
                    </a:p>
                  </a:txBody>
                  <a:tcPr marL="91493" marR="91493" marT="45747" marB="45747"/>
                </a:tc>
                <a:tc>
                  <a:txBody>
                    <a:bodyPr/>
                    <a:lstStyle/>
                    <a:p>
                      <a:pPr algn="ctr"/>
                      <a:r>
                        <a:rPr lang="en-US" sz="1800" baseline="0" dirty="0">
                          <a:latin typeface="Palatino Linotype" panose="02040502050505030304" pitchFamily="18" charset="0"/>
                        </a:rPr>
                        <a:t>Flickr30k</a:t>
                      </a:r>
                    </a:p>
                  </a:txBody>
                  <a:tcPr marL="91493" marR="91493" marT="45747" marB="45747"/>
                </a:tc>
                <a:tc>
                  <a:txBody>
                    <a:bodyPr/>
                    <a:lstStyle/>
                    <a:p>
                      <a:pPr algn="ctr"/>
                      <a:r>
                        <a:rPr lang="en-US" sz="1800" baseline="0" dirty="0">
                          <a:latin typeface="Palatino Linotype" panose="02040502050505030304" pitchFamily="18" charset="0"/>
                        </a:rPr>
                        <a:t>ReferIt</a:t>
                      </a:r>
                    </a:p>
                  </a:txBody>
                  <a:tcPr marL="91493" marR="91493" marT="45747" marB="45747"/>
                </a:tc>
                <a:extLst>
                  <a:ext uri="{0D108BD9-81ED-4DB2-BD59-A6C34878D82A}">
                    <a16:rowId xmlns:a16="http://schemas.microsoft.com/office/drawing/2014/main" val="2991929019"/>
                  </a:ext>
                </a:extLst>
              </a:tr>
              <a:tr h="356301">
                <a:tc>
                  <a:txBody>
                    <a:bodyPr/>
                    <a:lstStyle/>
                    <a:p>
                      <a:r>
                        <a:rPr lang="en-US" sz="1800" baseline="0" dirty="0">
                          <a:latin typeface="Palatino Linotype" panose="02040502050505030304" pitchFamily="18" charset="0"/>
                        </a:rPr>
                        <a:t>Baseline model</a:t>
                      </a:r>
                    </a:p>
                  </a:txBody>
                  <a:tcPr marL="91493" marR="91493" marT="45747" marB="45747"/>
                </a:tc>
                <a:tc>
                  <a:txBody>
                    <a:bodyPr/>
                    <a:lstStyle/>
                    <a:p>
                      <a:pPr algn="ctr"/>
                      <a:r>
                        <a:rPr lang="en-US" sz="1800" b="1" baseline="0" dirty="0">
                          <a:latin typeface="Palatino Linotype" panose="02040502050505030304" pitchFamily="18" charset="0"/>
                        </a:rPr>
                        <a:t>48.76</a:t>
                      </a:r>
                    </a:p>
                  </a:txBody>
                  <a:tcPr marL="91493" marR="91493" marT="45747" marB="45747"/>
                </a:tc>
                <a:tc>
                  <a:txBody>
                    <a:bodyPr/>
                    <a:lstStyle/>
                    <a:p>
                      <a:pPr algn="ctr"/>
                      <a:r>
                        <a:rPr lang="en-US" sz="1800" b="1" baseline="0" dirty="0">
                          <a:latin typeface="Palatino Linotype" panose="02040502050505030304" pitchFamily="18" charset="0"/>
                        </a:rPr>
                        <a:t>60.08</a:t>
                      </a:r>
                    </a:p>
                  </a:txBody>
                  <a:tcPr marL="91493" marR="91493" marT="45747" marB="45747"/>
                </a:tc>
                <a:tc>
                  <a:txBody>
                    <a:bodyPr/>
                    <a:lstStyle/>
                    <a:p>
                      <a:pPr algn="ctr"/>
                      <a:r>
                        <a:rPr lang="en-US" sz="1800" b="1" baseline="0" dirty="0">
                          <a:latin typeface="Palatino Linotype" panose="02040502050505030304" pitchFamily="18" charset="0"/>
                        </a:rPr>
                        <a:t>60.01</a:t>
                      </a:r>
                    </a:p>
                  </a:txBody>
                  <a:tcPr marL="91493" marR="91493" marT="45747" marB="45747"/>
                </a:tc>
                <a:extLst>
                  <a:ext uri="{0D108BD9-81ED-4DB2-BD59-A6C34878D82A}">
                    <a16:rowId xmlns:a16="http://schemas.microsoft.com/office/drawing/2014/main" val="3044281139"/>
                  </a:ext>
                </a:extLst>
              </a:tr>
              <a:tr h="295571">
                <a:tc>
                  <a:txBody>
                    <a:bodyPr/>
                    <a:lstStyle/>
                    <a:p>
                      <a:r>
                        <a:rPr lang="en-US" sz="1800" baseline="0" dirty="0">
                          <a:latin typeface="Palatino Linotype" panose="02040502050505030304" pitchFamily="18" charset="0"/>
                        </a:rPr>
                        <a:t>Larger convolution (3 x 3 conv)</a:t>
                      </a:r>
                    </a:p>
                  </a:txBody>
                  <a:tcPr marL="91493" marR="91493" marT="45747" marB="45747"/>
                </a:tc>
                <a:tc>
                  <a:txBody>
                    <a:bodyPr/>
                    <a:lstStyle/>
                    <a:p>
                      <a:pPr algn="ctr"/>
                      <a:r>
                        <a:rPr lang="en-US" sz="1800" b="0" baseline="0" dirty="0">
                          <a:latin typeface="Palatino Linotype" panose="02040502050505030304" pitchFamily="18" charset="0"/>
                        </a:rPr>
                        <a:t>50.4</a:t>
                      </a:r>
                    </a:p>
                  </a:txBody>
                  <a:tcPr marL="91493" marR="91493" marT="45747" marB="45747"/>
                </a:tc>
                <a:tc>
                  <a:txBody>
                    <a:bodyPr/>
                    <a:lstStyle/>
                    <a:p>
                      <a:pPr algn="ctr"/>
                      <a:r>
                        <a:rPr lang="en-US" sz="1800" b="0" baseline="0" dirty="0">
                          <a:latin typeface="Palatino Linotype" panose="02040502050505030304" pitchFamily="18" charset="0"/>
                        </a:rPr>
                        <a:t>67.27</a:t>
                      </a:r>
                    </a:p>
                  </a:txBody>
                  <a:tcPr marL="91493" marR="91493" marT="45747" marB="45747"/>
                </a:tc>
                <a:tc>
                  <a:txBody>
                    <a:bodyPr/>
                    <a:lstStyle/>
                    <a:p>
                      <a:pPr algn="ctr"/>
                      <a:r>
                        <a:rPr lang="en-US" sz="1800" b="0" baseline="0" dirty="0">
                          <a:latin typeface="Palatino Linotype" panose="02040502050505030304" pitchFamily="18" charset="0"/>
                        </a:rPr>
                        <a:t>62.07</a:t>
                      </a:r>
                    </a:p>
                  </a:txBody>
                  <a:tcPr marL="91493" marR="91493" marT="45747" marB="45747"/>
                </a:tc>
                <a:extLst>
                  <a:ext uri="{0D108BD9-81ED-4DB2-BD59-A6C34878D82A}">
                    <a16:rowId xmlns:a16="http://schemas.microsoft.com/office/drawing/2014/main" val="2337043163"/>
                  </a:ext>
                </a:extLst>
              </a:tr>
              <a:tr h="396454">
                <a:tc>
                  <a:txBody>
                    <a:bodyPr/>
                    <a:lstStyle/>
                    <a:p>
                      <a:r>
                        <a:rPr lang="en-US" sz="1800" baseline="0" dirty="0">
                          <a:latin typeface="Palatino Linotype" panose="02040502050505030304" pitchFamily="18" charset="0"/>
                        </a:rPr>
                        <a:t>Pyramid Architecture</a:t>
                      </a:r>
                    </a:p>
                  </a:txBody>
                  <a:tcPr marL="91493" marR="91493" marT="45747" marB="45747"/>
                </a:tc>
                <a:tc>
                  <a:txBody>
                    <a:bodyPr/>
                    <a:lstStyle/>
                    <a:p>
                      <a:pPr algn="ctr"/>
                      <a:r>
                        <a:rPr lang="en-US" sz="1800" b="0" baseline="0" dirty="0">
                          <a:latin typeface="Palatino Linotype" panose="02040502050505030304" pitchFamily="18" charset="0"/>
                        </a:rPr>
                        <a:t>54.1</a:t>
                      </a:r>
                    </a:p>
                  </a:txBody>
                  <a:tcPr marL="91493" marR="91493" marT="45747" marB="45747"/>
                </a:tc>
                <a:tc>
                  <a:txBody>
                    <a:bodyPr/>
                    <a:lstStyle/>
                    <a:p>
                      <a:pPr algn="ctr"/>
                      <a:r>
                        <a:rPr lang="en-US" sz="1800" b="0" baseline="0" dirty="0">
                          <a:latin typeface="Palatino Linotype" panose="02040502050505030304" pitchFamily="18" charset="0"/>
                        </a:rPr>
                        <a:t>67.90</a:t>
                      </a:r>
                    </a:p>
                  </a:txBody>
                  <a:tcPr marL="91493" marR="91493" marT="45747" marB="45747"/>
                </a:tc>
                <a:tc>
                  <a:txBody>
                    <a:bodyPr/>
                    <a:lstStyle/>
                    <a:p>
                      <a:pPr algn="ctr"/>
                      <a:r>
                        <a:rPr lang="en-US" sz="1800" b="0" baseline="0" dirty="0">
                          <a:latin typeface="Palatino Linotype" panose="02040502050505030304" pitchFamily="18" charset="0"/>
                        </a:rPr>
                        <a:t>62.3</a:t>
                      </a:r>
                    </a:p>
                  </a:txBody>
                  <a:tcPr marL="91493" marR="91493" marT="45747" marB="45747"/>
                </a:tc>
                <a:extLst>
                  <a:ext uri="{0D108BD9-81ED-4DB2-BD59-A6C34878D82A}">
                    <a16:rowId xmlns:a16="http://schemas.microsoft.com/office/drawing/2014/main" val="713566517"/>
                  </a:ext>
                </a:extLst>
              </a:tr>
              <a:tr h="207155">
                <a:tc>
                  <a:txBody>
                    <a:bodyPr/>
                    <a:lstStyle/>
                    <a:p>
                      <a:r>
                        <a:rPr lang="en-US" sz="1800" baseline="0" dirty="0">
                          <a:latin typeface="Palatino Linotype" panose="02040502050505030304" pitchFamily="18" charset="0"/>
                        </a:rPr>
                        <a:t>Segmentation Loss</a:t>
                      </a:r>
                    </a:p>
                  </a:txBody>
                  <a:tcPr marL="91493" marR="91493" marT="45747" marB="45747"/>
                </a:tc>
                <a:tc>
                  <a:txBody>
                    <a:bodyPr/>
                    <a:lstStyle/>
                    <a:p>
                      <a:pPr algn="ctr"/>
                      <a:r>
                        <a:rPr lang="en-US" sz="1800" b="1" baseline="0" dirty="0">
                          <a:latin typeface="Palatino Linotype" panose="02040502050505030304" pitchFamily="18" charset="0"/>
                        </a:rPr>
                        <a:t>55.3</a:t>
                      </a:r>
                    </a:p>
                  </a:txBody>
                  <a:tcPr marL="91493" marR="91493" marT="45747" marB="45747"/>
                </a:tc>
                <a:tc>
                  <a:txBody>
                    <a:bodyPr/>
                    <a:lstStyle/>
                    <a:p>
                      <a:pPr algn="ctr"/>
                      <a:r>
                        <a:rPr lang="en-US" sz="1800" b="1" baseline="0" dirty="0">
                          <a:solidFill>
                            <a:schemeClr val="tx1"/>
                          </a:solidFill>
                          <a:latin typeface="Palatino Linotype" panose="02040502050505030304" pitchFamily="18" charset="0"/>
                        </a:rPr>
                        <a:t>68.4</a:t>
                      </a:r>
                    </a:p>
                  </a:txBody>
                  <a:tcPr marL="91493" marR="91493" marT="45747" marB="45747"/>
                </a:tc>
                <a:tc>
                  <a:txBody>
                    <a:bodyPr/>
                    <a:lstStyle/>
                    <a:p>
                      <a:pPr algn="ctr"/>
                      <a:r>
                        <a:rPr lang="en-US" sz="1800" b="1" baseline="0" dirty="0">
                          <a:solidFill>
                            <a:schemeClr val="tx1"/>
                          </a:solidFill>
                          <a:latin typeface="Palatino Linotype" panose="02040502050505030304" pitchFamily="18" charset="0"/>
                        </a:rPr>
                        <a:t>64.3</a:t>
                      </a:r>
                    </a:p>
                  </a:txBody>
                  <a:tcPr marL="91493" marR="91493" marT="45747" marB="45747"/>
                </a:tc>
                <a:extLst>
                  <a:ext uri="{0D108BD9-81ED-4DB2-BD59-A6C34878D82A}">
                    <a16:rowId xmlns:a16="http://schemas.microsoft.com/office/drawing/2014/main" val="892652956"/>
                  </a:ext>
                </a:extLst>
              </a:tr>
            </a:tbl>
          </a:graphicData>
        </a:graphic>
      </p:graphicFrame>
      <p:sp>
        <p:nvSpPr>
          <p:cNvPr id="192" name="TextBox 191">
            <a:extLst>
              <a:ext uri="{FF2B5EF4-FFF2-40B4-BE49-F238E27FC236}">
                <a16:creationId xmlns:a16="http://schemas.microsoft.com/office/drawing/2014/main" id="{ACA04AC8-79F2-D84A-BA69-C0B365B30DEA}"/>
              </a:ext>
            </a:extLst>
          </p:cNvPr>
          <p:cNvSpPr txBox="1"/>
          <p:nvPr/>
        </p:nvSpPr>
        <p:spPr>
          <a:xfrm>
            <a:off x="24737567" y="4955286"/>
            <a:ext cx="7554016" cy="923330"/>
          </a:xfrm>
          <a:prstGeom prst="rect">
            <a:avLst/>
          </a:prstGeom>
          <a:noFill/>
        </p:spPr>
        <p:txBody>
          <a:bodyPr wrap="square" rtlCol="0">
            <a:spAutoFit/>
          </a:bodyPr>
          <a:lstStyle/>
          <a:p>
            <a:r>
              <a:rPr lang="en-US" sz="1800" dirty="0">
                <a:latin typeface="Palatino Linotype" panose="02040502050505030304" pitchFamily="18" charset="0"/>
                <a:cs typeface="Times New Roman" panose="02020603050405020304" pitchFamily="18" charset="0"/>
              </a:rPr>
              <a:t>We trained our model on MSCOCO dataset and report results on the test-dev dataset as part of the VQA2.0 challenge. The current architecture did not scale that well to VQA</a:t>
            </a:r>
          </a:p>
        </p:txBody>
      </p:sp>
      <p:sp>
        <p:nvSpPr>
          <p:cNvPr id="204" name="Rounded Rectangle 203">
            <a:extLst>
              <a:ext uri="{FF2B5EF4-FFF2-40B4-BE49-F238E27FC236}">
                <a16:creationId xmlns:a16="http://schemas.microsoft.com/office/drawing/2014/main" id="{CC6367A7-9047-EF40-A725-05A44126C077}"/>
              </a:ext>
            </a:extLst>
          </p:cNvPr>
          <p:cNvSpPr/>
          <p:nvPr/>
        </p:nvSpPr>
        <p:spPr>
          <a:xfrm flipH="1">
            <a:off x="10452444" y="5132063"/>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186B420B-B98D-C949-A690-E80E731D2484}"/>
              </a:ext>
            </a:extLst>
          </p:cNvPr>
          <p:cNvSpPr txBox="1"/>
          <p:nvPr/>
        </p:nvSpPr>
        <p:spPr>
          <a:xfrm>
            <a:off x="9348221" y="5069699"/>
            <a:ext cx="1116567" cy="461665"/>
          </a:xfrm>
          <a:prstGeom prst="rect">
            <a:avLst/>
          </a:prstGeom>
          <a:noFill/>
        </p:spPr>
        <p:txBody>
          <a:bodyPr wrap="square" rtlCol="0">
            <a:spAutoFit/>
          </a:bodyPr>
          <a:lstStyle/>
          <a:p>
            <a:r>
              <a:rPr lang="en-US" sz="1200" dirty="0">
                <a:latin typeface="Palatino Linotype" panose="02040502050505030304" pitchFamily="18" charset="0"/>
              </a:rPr>
              <a:t>T word </a:t>
            </a:r>
          </a:p>
          <a:p>
            <a:r>
              <a:rPr lang="en-US" sz="1200" dirty="0">
                <a:latin typeface="Palatino Linotype" panose="02040502050505030304" pitchFamily="18" charset="0"/>
              </a:rPr>
              <a:t>embeddings</a:t>
            </a:r>
          </a:p>
        </p:txBody>
      </p:sp>
      <p:cxnSp>
        <p:nvCxnSpPr>
          <p:cNvPr id="206" name="Straight Arrow Connector 205">
            <a:extLst>
              <a:ext uri="{FF2B5EF4-FFF2-40B4-BE49-F238E27FC236}">
                <a16:creationId xmlns:a16="http://schemas.microsoft.com/office/drawing/2014/main" id="{18F0B367-1F0D-4E44-9B3E-25D5A85B2CA2}"/>
              </a:ext>
            </a:extLst>
          </p:cNvPr>
          <p:cNvCxnSpPr>
            <a:cxnSpLocks/>
            <a:endCxn id="204" idx="1"/>
          </p:cNvCxnSpPr>
          <p:nvPr/>
        </p:nvCxnSpPr>
        <p:spPr>
          <a:xfrm flipV="1">
            <a:off x="10533408" y="5300350"/>
            <a:ext cx="0" cy="4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Rounded Rectangle 206">
            <a:extLst>
              <a:ext uri="{FF2B5EF4-FFF2-40B4-BE49-F238E27FC236}">
                <a16:creationId xmlns:a16="http://schemas.microsoft.com/office/drawing/2014/main" id="{C0FC7D17-B5BC-9844-A815-B6DDA9B06FAB}"/>
              </a:ext>
            </a:extLst>
          </p:cNvPr>
          <p:cNvSpPr/>
          <p:nvPr/>
        </p:nvSpPr>
        <p:spPr>
          <a:xfrm flipH="1">
            <a:off x="10768837" y="5139171"/>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a:extLst>
              <a:ext uri="{FF2B5EF4-FFF2-40B4-BE49-F238E27FC236}">
                <a16:creationId xmlns:a16="http://schemas.microsoft.com/office/drawing/2014/main" id="{E3650D5A-67A2-E845-BDB6-C6D78A36A2D5}"/>
              </a:ext>
            </a:extLst>
          </p:cNvPr>
          <p:cNvSpPr/>
          <p:nvPr/>
        </p:nvSpPr>
        <p:spPr>
          <a:xfrm flipH="1">
            <a:off x="11083368" y="5150128"/>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Arrow Connector 208">
            <a:extLst>
              <a:ext uri="{FF2B5EF4-FFF2-40B4-BE49-F238E27FC236}">
                <a16:creationId xmlns:a16="http://schemas.microsoft.com/office/drawing/2014/main" id="{8AC9C7F9-0CFD-424F-8F9B-080FB127B731}"/>
              </a:ext>
            </a:extLst>
          </p:cNvPr>
          <p:cNvCxnSpPr>
            <a:cxnSpLocks/>
          </p:cNvCxnSpPr>
          <p:nvPr/>
        </p:nvCxnSpPr>
        <p:spPr>
          <a:xfrm flipV="1">
            <a:off x="10766975" y="5297871"/>
            <a:ext cx="279353" cy="302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211" name="Rounded Rectangle 210">
            <a:extLst>
              <a:ext uri="{FF2B5EF4-FFF2-40B4-BE49-F238E27FC236}">
                <a16:creationId xmlns:a16="http://schemas.microsoft.com/office/drawing/2014/main" id="{EFC08EA5-3C84-8441-9F57-FA5F5EF0F2F5}"/>
              </a:ext>
            </a:extLst>
          </p:cNvPr>
          <p:cNvSpPr/>
          <p:nvPr/>
        </p:nvSpPr>
        <p:spPr>
          <a:xfrm flipH="1">
            <a:off x="10522021" y="5722393"/>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492CAD1F-9A17-7147-BDA2-308E4745BC8B}"/>
              </a:ext>
            </a:extLst>
          </p:cNvPr>
          <p:cNvSpPr txBox="1"/>
          <p:nvPr/>
        </p:nvSpPr>
        <p:spPr>
          <a:xfrm>
            <a:off x="9453366" y="5767958"/>
            <a:ext cx="1031615" cy="276999"/>
          </a:xfrm>
          <a:prstGeom prst="rect">
            <a:avLst/>
          </a:prstGeom>
          <a:noFill/>
        </p:spPr>
        <p:txBody>
          <a:bodyPr wrap="square" rtlCol="0">
            <a:spAutoFit/>
          </a:bodyPr>
          <a:lstStyle/>
          <a:p>
            <a:r>
              <a:rPr lang="en-US" sz="1200" dirty="0">
                <a:latin typeface="Palatino Linotype" panose="02040502050505030304" pitchFamily="18" charset="0"/>
              </a:rPr>
              <a:t>BiLSTM1</a:t>
            </a:r>
          </a:p>
        </p:txBody>
      </p:sp>
      <p:cxnSp>
        <p:nvCxnSpPr>
          <p:cNvPr id="213" name="Straight Arrow Connector 212">
            <a:extLst>
              <a:ext uri="{FF2B5EF4-FFF2-40B4-BE49-F238E27FC236}">
                <a16:creationId xmlns:a16="http://schemas.microsoft.com/office/drawing/2014/main" id="{763543D5-0AE9-9646-8797-F6D7BD069AB9}"/>
              </a:ext>
            </a:extLst>
          </p:cNvPr>
          <p:cNvCxnSpPr>
            <a:cxnSpLocks/>
            <a:endCxn id="211" idx="1"/>
          </p:cNvCxnSpPr>
          <p:nvPr/>
        </p:nvCxnSpPr>
        <p:spPr>
          <a:xfrm flipV="1">
            <a:off x="10602985" y="5890680"/>
            <a:ext cx="0" cy="4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Rounded Rectangle 213">
            <a:extLst>
              <a:ext uri="{FF2B5EF4-FFF2-40B4-BE49-F238E27FC236}">
                <a16:creationId xmlns:a16="http://schemas.microsoft.com/office/drawing/2014/main" id="{E70B054A-6F92-2B48-9FAC-39B477A3BED7}"/>
              </a:ext>
            </a:extLst>
          </p:cNvPr>
          <p:cNvSpPr/>
          <p:nvPr/>
        </p:nvSpPr>
        <p:spPr>
          <a:xfrm flipH="1">
            <a:off x="10838414" y="5736428"/>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a:extLst>
              <a:ext uri="{FF2B5EF4-FFF2-40B4-BE49-F238E27FC236}">
                <a16:creationId xmlns:a16="http://schemas.microsoft.com/office/drawing/2014/main" id="{2891C031-35F5-EE4F-9053-8729B6AED9CE}"/>
              </a:ext>
            </a:extLst>
          </p:cNvPr>
          <p:cNvSpPr/>
          <p:nvPr/>
        </p:nvSpPr>
        <p:spPr>
          <a:xfrm flipH="1">
            <a:off x="11152945" y="5740458"/>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A106F65E-B2F6-2F4A-AD73-6F2DEF14C848}"/>
              </a:ext>
            </a:extLst>
          </p:cNvPr>
          <p:cNvCxnSpPr>
            <a:cxnSpLocks/>
          </p:cNvCxnSpPr>
          <p:nvPr/>
        </p:nvCxnSpPr>
        <p:spPr>
          <a:xfrm flipV="1">
            <a:off x="10836552" y="5908982"/>
            <a:ext cx="279353" cy="302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217" name="Oval 216">
            <a:extLst>
              <a:ext uri="{FF2B5EF4-FFF2-40B4-BE49-F238E27FC236}">
                <a16:creationId xmlns:a16="http://schemas.microsoft.com/office/drawing/2014/main" id="{FE783054-C52F-B440-84F1-3B126331309E}"/>
              </a:ext>
            </a:extLst>
          </p:cNvPr>
          <p:cNvSpPr/>
          <p:nvPr/>
        </p:nvSpPr>
        <p:spPr>
          <a:xfrm>
            <a:off x="10691090" y="5097047"/>
            <a:ext cx="237134" cy="4062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9FDF5F2-CCD6-F346-B64D-5BD760122F44}"/>
              </a:ext>
            </a:extLst>
          </p:cNvPr>
          <p:cNvSpPr/>
          <p:nvPr/>
        </p:nvSpPr>
        <p:spPr>
          <a:xfrm>
            <a:off x="10753680" y="5702945"/>
            <a:ext cx="237134" cy="4062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87F3A3AF-6528-684F-9A93-B0883EB48CA4}"/>
              </a:ext>
            </a:extLst>
          </p:cNvPr>
          <p:cNvSpPr/>
          <p:nvPr/>
        </p:nvSpPr>
        <p:spPr>
          <a:xfrm flipH="1">
            <a:off x="10459322" y="5878616"/>
            <a:ext cx="194904" cy="2325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Arrow Connector 221">
            <a:extLst>
              <a:ext uri="{FF2B5EF4-FFF2-40B4-BE49-F238E27FC236}">
                <a16:creationId xmlns:a16="http://schemas.microsoft.com/office/drawing/2014/main" id="{83BC72E4-1CB3-C74F-B834-05F08D0812AF}"/>
              </a:ext>
            </a:extLst>
          </p:cNvPr>
          <p:cNvCxnSpPr>
            <a:cxnSpLocks/>
          </p:cNvCxnSpPr>
          <p:nvPr/>
        </p:nvCxnSpPr>
        <p:spPr>
          <a:xfrm>
            <a:off x="9536774" y="5781682"/>
            <a:ext cx="55456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02B4D5E-E40F-144D-9E47-5C9C4EE053E4}"/>
              </a:ext>
            </a:extLst>
          </p:cNvPr>
          <p:cNvCxnSpPr>
            <a:cxnSpLocks/>
            <a:stCxn id="225" idx="2"/>
            <a:endCxn id="231" idx="0"/>
          </p:cNvCxnSpPr>
          <p:nvPr/>
        </p:nvCxnSpPr>
        <p:spPr>
          <a:xfrm>
            <a:off x="10453751" y="5521752"/>
            <a:ext cx="0" cy="124005"/>
          </a:xfrm>
          <a:prstGeom prst="straightConnector1">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0CDA8816-AE68-A546-86A0-728594C8835B}"/>
              </a:ext>
            </a:extLst>
          </p:cNvPr>
          <p:cNvCxnSpPr>
            <a:cxnSpLocks/>
          </p:cNvCxnSpPr>
          <p:nvPr/>
        </p:nvCxnSpPr>
        <p:spPr>
          <a:xfrm flipH="1">
            <a:off x="9516872" y="6031122"/>
            <a:ext cx="574470" cy="62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66391CE3-9F01-CD46-8D96-F4E4E14E2A6B}"/>
              </a:ext>
            </a:extLst>
          </p:cNvPr>
          <p:cNvSpPr/>
          <p:nvPr/>
        </p:nvSpPr>
        <p:spPr>
          <a:xfrm flipH="1">
            <a:off x="11095350" y="5686706"/>
            <a:ext cx="194904" cy="2325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3" name="Straight Arrow Connector 232">
            <a:extLst>
              <a:ext uri="{FF2B5EF4-FFF2-40B4-BE49-F238E27FC236}">
                <a16:creationId xmlns:a16="http://schemas.microsoft.com/office/drawing/2014/main" id="{36793D88-14BC-0A4D-A3F4-87BF61B1396D}"/>
              </a:ext>
            </a:extLst>
          </p:cNvPr>
          <p:cNvCxnSpPr>
            <a:cxnSpLocks/>
            <a:stCxn id="217" idx="7"/>
            <a:endCxn id="259" idx="1"/>
          </p:cNvCxnSpPr>
          <p:nvPr/>
        </p:nvCxnSpPr>
        <p:spPr>
          <a:xfrm>
            <a:off x="10893497" y="5156538"/>
            <a:ext cx="1505012" cy="205320"/>
          </a:xfrm>
          <a:prstGeom prst="straightConnector1">
            <a:avLst/>
          </a:prstGeom>
          <a:ln w="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255C0888-BC8B-D04F-ABB9-DF6EB2D16009}"/>
              </a:ext>
            </a:extLst>
          </p:cNvPr>
          <p:cNvCxnSpPr>
            <a:cxnSpLocks/>
            <a:stCxn id="218" idx="7"/>
            <a:endCxn id="259" idx="1"/>
          </p:cNvCxnSpPr>
          <p:nvPr/>
        </p:nvCxnSpPr>
        <p:spPr>
          <a:xfrm flipV="1">
            <a:off x="10956087" y="5361858"/>
            <a:ext cx="1442422" cy="400578"/>
          </a:xfrm>
          <a:prstGeom prst="straightConnector1">
            <a:avLst/>
          </a:prstGeom>
          <a:ln w="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631C5AF-3CDE-AC4B-AD25-3DD24B5B74BA}"/>
              </a:ext>
            </a:extLst>
          </p:cNvPr>
          <p:cNvCxnSpPr>
            <a:cxnSpLocks/>
            <a:endCxn id="237" idx="1"/>
          </p:cNvCxnSpPr>
          <p:nvPr/>
        </p:nvCxnSpPr>
        <p:spPr>
          <a:xfrm flipV="1">
            <a:off x="10642498" y="5813639"/>
            <a:ext cx="1186764" cy="134434"/>
          </a:xfrm>
          <a:prstGeom prst="straightConnector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7" name="Rectangle 236">
            <a:extLst>
              <a:ext uri="{FF2B5EF4-FFF2-40B4-BE49-F238E27FC236}">
                <a16:creationId xmlns:a16="http://schemas.microsoft.com/office/drawing/2014/main" id="{06A2D7A9-182B-954E-BD67-04EABFC38824}"/>
              </a:ext>
            </a:extLst>
          </p:cNvPr>
          <p:cNvSpPr/>
          <p:nvPr/>
        </p:nvSpPr>
        <p:spPr>
          <a:xfrm>
            <a:off x="11829262" y="5645144"/>
            <a:ext cx="90438" cy="3369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Arrow Connector 239">
            <a:extLst>
              <a:ext uri="{FF2B5EF4-FFF2-40B4-BE49-F238E27FC236}">
                <a16:creationId xmlns:a16="http://schemas.microsoft.com/office/drawing/2014/main" id="{B1D4A183-07CC-4B48-9DA8-93D0C6A78417}"/>
              </a:ext>
            </a:extLst>
          </p:cNvPr>
          <p:cNvCxnSpPr>
            <a:cxnSpLocks/>
            <a:stCxn id="230" idx="2"/>
            <a:endCxn id="237" idx="1"/>
          </p:cNvCxnSpPr>
          <p:nvPr/>
        </p:nvCxnSpPr>
        <p:spPr>
          <a:xfrm>
            <a:off x="11290254" y="5803001"/>
            <a:ext cx="539008" cy="10638"/>
          </a:xfrm>
          <a:prstGeom prst="straightConnector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AECE4A7-39E1-A64A-89B5-7D468B401872}"/>
              </a:ext>
            </a:extLst>
          </p:cNvPr>
          <p:cNvCxnSpPr>
            <a:cxnSpLocks/>
            <a:stCxn id="237" idx="3"/>
            <a:endCxn id="257" idx="1"/>
          </p:cNvCxnSpPr>
          <p:nvPr/>
        </p:nvCxnSpPr>
        <p:spPr>
          <a:xfrm>
            <a:off x="11919700" y="5813639"/>
            <a:ext cx="459506" cy="220046"/>
          </a:xfrm>
          <a:prstGeom prst="straightConnector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8D369F4-B018-B747-A297-A745C5968B49}"/>
              </a:ext>
            </a:extLst>
          </p:cNvPr>
          <p:cNvCxnSpPr>
            <a:cxnSpLocks/>
            <a:stCxn id="259" idx="3"/>
            <a:endCxn id="308" idx="1"/>
          </p:cNvCxnSpPr>
          <p:nvPr/>
        </p:nvCxnSpPr>
        <p:spPr>
          <a:xfrm>
            <a:off x="13816848" y="5361858"/>
            <a:ext cx="337860" cy="2787"/>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C7862DF7-FBD1-B84A-8E55-7F4B6346E5EE}"/>
              </a:ext>
            </a:extLst>
          </p:cNvPr>
          <p:cNvCxnSpPr>
            <a:cxnSpLocks/>
            <a:stCxn id="257" idx="3"/>
            <a:endCxn id="310" idx="1"/>
          </p:cNvCxnSpPr>
          <p:nvPr/>
        </p:nvCxnSpPr>
        <p:spPr>
          <a:xfrm>
            <a:off x="13797545" y="6033685"/>
            <a:ext cx="357163" cy="0"/>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248" name="TextBox 247">
            <a:extLst>
              <a:ext uri="{FF2B5EF4-FFF2-40B4-BE49-F238E27FC236}">
                <a16:creationId xmlns:a16="http://schemas.microsoft.com/office/drawing/2014/main" id="{6EE7C636-2ACA-AF4E-B1D2-D5F8304D51DB}"/>
              </a:ext>
            </a:extLst>
          </p:cNvPr>
          <p:cNvSpPr txBox="1"/>
          <p:nvPr/>
        </p:nvSpPr>
        <p:spPr>
          <a:xfrm>
            <a:off x="11588616" y="4901766"/>
            <a:ext cx="646809" cy="307777"/>
          </a:xfrm>
          <a:prstGeom prst="rect">
            <a:avLst/>
          </a:prstGeom>
          <a:noFill/>
        </p:spPr>
        <p:txBody>
          <a:bodyPr wrap="square" rtlCol="0">
            <a:spAutoFit/>
          </a:bodyPr>
          <a:lstStyle/>
          <a:p>
            <a:r>
              <a:rPr lang="en-US" sz="1400" b="1" dirty="0">
                <a:latin typeface="Palatino Linotype" panose="02040502050505030304" pitchFamily="18" charset="0"/>
                <a:cs typeface="Times New Roman" panose="02020603050405020304" pitchFamily="18" charset="0"/>
              </a:rPr>
              <a:t>Elmo</a:t>
            </a:r>
          </a:p>
        </p:txBody>
      </p:sp>
      <p:sp>
        <p:nvSpPr>
          <p:cNvPr id="257" name="Rounded Rectangle 256">
            <a:extLst>
              <a:ext uri="{FF2B5EF4-FFF2-40B4-BE49-F238E27FC236}">
                <a16:creationId xmlns:a16="http://schemas.microsoft.com/office/drawing/2014/main" id="{EBE5C820-B441-4147-884C-F2E8CB6814F4}"/>
              </a:ext>
            </a:extLst>
          </p:cNvPr>
          <p:cNvSpPr/>
          <p:nvPr/>
        </p:nvSpPr>
        <p:spPr>
          <a:xfrm>
            <a:off x="12379206" y="5752188"/>
            <a:ext cx="1418339"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Linear combination</a:t>
            </a:r>
          </a:p>
        </p:txBody>
      </p:sp>
      <p:sp>
        <p:nvSpPr>
          <p:cNvPr id="259" name="Rounded Rectangle 258">
            <a:extLst>
              <a:ext uri="{FF2B5EF4-FFF2-40B4-BE49-F238E27FC236}">
                <a16:creationId xmlns:a16="http://schemas.microsoft.com/office/drawing/2014/main" id="{64CF0E66-CDC0-544E-BBDE-C322B4038A07}"/>
              </a:ext>
            </a:extLst>
          </p:cNvPr>
          <p:cNvSpPr/>
          <p:nvPr/>
        </p:nvSpPr>
        <p:spPr>
          <a:xfrm>
            <a:off x="12398509" y="5080361"/>
            <a:ext cx="1418339"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Linear combination</a:t>
            </a:r>
          </a:p>
        </p:txBody>
      </p:sp>
      <p:sp>
        <p:nvSpPr>
          <p:cNvPr id="275" name="TextBox 274">
            <a:extLst>
              <a:ext uri="{FF2B5EF4-FFF2-40B4-BE49-F238E27FC236}">
                <a16:creationId xmlns:a16="http://schemas.microsoft.com/office/drawing/2014/main" id="{47AC07AF-9017-104F-9D68-F1746F1A0228}"/>
              </a:ext>
            </a:extLst>
          </p:cNvPr>
          <p:cNvSpPr txBox="1"/>
          <p:nvPr/>
        </p:nvSpPr>
        <p:spPr>
          <a:xfrm>
            <a:off x="9348222" y="6310778"/>
            <a:ext cx="2211059" cy="497258"/>
          </a:xfrm>
          <a:prstGeom prst="rect">
            <a:avLst/>
          </a:prstGeom>
          <a:noFill/>
          <a:ln w="0">
            <a:solidFill>
              <a:schemeClr val="tx1">
                <a:lumMod val="65000"/>
                <a:lumOff val="35000"/>
              </a:schemeClr>
            </a:solidFill>
          </a:ln>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p:txBody>
      </p:sp>
      <p:sp>
        <p:nvSpPr>
          <p:cNvPr id="276" name="Rounded Rectangle 275">
            <a:extLst>
              <a:ext uri="{FF2B5EF4-FFF2-40B4-BE49-F238E27FC236}">
                <a16:creationId xmlns:a16="http://schemas.microsoft.com/office/drawing/2014/main" id="{21159A5D-0AC1-4B46-B9B4-30741622621D}"/>
              </a:ext>
            </a:extLst>
          </p:cNvPr>
          <p:cNvSpPr/>
          <p:nvPr/>
        </p:nvSpPr>
        <p:spPr>
          <a:xfrm flipH="1">
            <a:off x="10515095" y="6387414"/>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TextBox 276">
            <a:extLst>
              <a:ext uri="{FF2B5EF4-FFF2-40B4-BE49-F238E27FC236}">
                <a16:creationId xmlns:a16="http://schemas.microsoft.com/office/drawing/2014/main" id="{AEB1EDFE-3030-F44F-A658-74E19F68A0BD}"/>
              </a:ext>
            </a:extLst>
          </p:cNvPr>
          <p:cNvSpPr txBox="1"/>
          <p:nvPr/>
        </p:nvSpPr>
        <p:spPr>
          <a:xfrm>
            <a:off x="9446440" y="6432979"/>
            <a:ext cx="1031615" cy="276999"/>
          </a:xfrm>
          <a:prstGeom prst="rect">
            <a:avLst/>
          </a:prstGeom>
          <a:noFill/>
        </p:spPr>
        <p:txBody>
          <a:bodyPr wrap="square" rtlCol="0">
            <a:spAutoFit/>
          </a:bodyPr>
          <a:lstStyle/>
          <a:p>
            <a:r>
              <a:rPr lang="en-US" sz="1200" dirty="0">
                <a:latin typeface="Palatino Linotype" panose="02040502050505030304" pitchFamily="18" charset="0"/>
              </a:rPr>
              <a:t>BiLSTM2</a:t>
            </a:r>
          </a:p>
        </p:txBody>
      </p:sp>
      <p:cxnSp>
        <p:nvCxnSpPr>
          <p:cNvPr id="278" name="Straight Arrow Connector 277">
            <a:extLst>
              <a:ext uri="{FF2B5EF4-FFF2-40B4-BE49-F238E27FC236}">
                <a16:creationId xmlns:a16="http://schemas.microsoft.com/office/drawing/2014/main" id="{8FE824E2-AC54-AD44-83D4-0C0645D4B127}"/>
              </a:ext>
            </a:extLst>
          </p:cNvPr>
          <p:cNvCxnSpPr>
            <a:cxnSpLocks/>
            <a:endCxn id="276" idx="1"/>
          </p:cNvCxnSpPr>
          <p:nvPr/>
        </p:nvCxnSpPr>
        <p:spPr>
          <a:xfrm flipV="1">
            <a:off x="10596059" y="6555701"/>
            <a:ext cx="0" cy="4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9" name="Rounded Rectangle 278">
            <a:extLst>
              <a:ext uri="{FF2B5EF4-FFF2-40B4-BE49-F238E27FC236}">
                <a16:creationId xmlns:a16="http://schemas.microsoft.com/office/drawing/2014/main" id="{7B31B735-D2B0-EC42-A07C-77391D5A74E1}"/>
              </a:ext>
            </a:extLst>
          </p:cNvPr>
          <p:cNvSpPr/>
          <p:nvPr/>
        </p:nvSpPr>
        <p:spPr>
          <a:xfrm flipH="1">
            <a:off x="10831488" y="6401449"/>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ounded Rectangle 279">
            <a:extLst>
              <a:ext uri="{FF2B5EF4-FFF2-40B4-BE49-F238E27FC236}">
                <a16:creationId xmlns:a16="http://schemas.microsoft.com/office/drawing/2014/main" id="{B9411784-2E6A-A046-8F9F-A7E6EAAC8201}"/>
              </a:ext>
            </a:extLst>
          </p:cNvPr>
          <p:cNvSpPr/>
          <p:nvPr/>
        </p:nvSpPr>
        <p:spPr>
          <a:xfrm flipH="1">
            <a:off x="11146019" y="6405479"/>
            <a:ext cx="80964" cy="33657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1" name="Straight Arrow Connector 280">
            <a:extLst>
              <a:ext uri="{FF2B5EF4-FFF2-40B4-BE49-F238E27FC236}">
                <a16:creationId xmlns:a16="http://schemas.microsoft.com/office/drawing/2014/main" id="{9D103BCB-A627-C443-9259-A08EA0EE0908}"/>
              </a:ext>
            </a:extLst>
          </p:cNvPr>
          <p:cNvCxnSpPr>
            <a:cxnSpLocks/>
          </p:cNvCxnSpPr>
          <p:nvPr/>
        </p:nvCxnSpPr>
        <p:spPr>
          <a:xfrm flipV="1">
            <a:off x="10829626" y="6574003"/>
            <a:ext cx="279353" cy="3022"/>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sp>
        <p:nvSpPr>
          <p:cNvPr id="282" name="Oval 281">
            <a:extLst>
              <a:ext uri="{FF2B5EF4-FFF2-40B4-BE49-F238E27FC236}">
                <a16:creationId xmlns:a16="http://schemas.microsoft.com/office/drawing/2014/main" id="{8CD37E02-710D-6A49-8234-1DA8C0958F9F}"/>
              </a:ext>
            </a:extLst>
          </p:cNvPr>
          <p:cNvSpPr/>
          <p:nvPr/>
        </p:nvSpPr>
        <p:spPr>
          <a:xfrm>
            <a:off x="10746754" y="6367966"/>
            <a:ext cx="237134" cy="4062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C07C2C5-5FA5-E547-ACBD-2650174EE9C0}"/>
              </a:ext>
            </a:extLst>
          </p:cNvPr>
          <p:cNvSpPr/>
          <p:nvPr/>
        </p:nvSpPr>
        <p:spPr>
          <a:xfrm flipH="1">
            <a:off x="10452396" y="6543637"/>
            <a:ext cx="194904" cy="2325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4" name="Straight Arrow Connector 283">
            <a:extLst>
              <a:ext uri="{FF2B5EF4-FFF2-40B4-BE49-F238E27FC236}">
                <a16:creationId xmlns:a16="http://schemas.microsoft.com/office/drawing/2014/main" id="{8EFCFB60-1225-2346-BF89-AF2DF62F412B}"/>
              </a:ext>
            </a:extLst>
          </p:cNvPr>
          <p:cNvCxnSpPr>
            <a:cxnSpLocks/>
          </p:cNvCxnSpPr>
          <p:nvPr/>
        </p:nvCxnSpPr>
        <p:spPr>
          <a:xfrm>
            <a:off x="9529848" y="6446703"/>
            <a:ext cx="55456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824A411-AAC8-9D48-B91F-358DD2F7953D}"/>
              </a:ext>
            </a:extLst>
          </p:cNvPr>
          <p:cNvCxnSpPr>
            <a:cxnSpLocks/>
          </p:cNvCxnSpPr>
          <p:nvPr/>
        </p:nvCxnSpPr>
        <p:spPr>
          <a:xfrm flipH="1">
            <a:off x="9509946" y="6696143"/>
            <a:ext cx="574470" cy="62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 name="Oval 285">
            <a:extLst>
              <a:ext uri="{FF2B5EF4-FFF2-40B4-BE49-F238E27FC236}">
                <a16:creationId xmlns:a16="http://schemas.microsoft.com/office/drawing/2014/main" id="{484D55DF-473A-FF49-9DDE-EF7621933729}"/>
              </a:ext>
            </a:extLst>
          </p:cNvPr>
          <p:cNvSpPr/>
          <p:nvPr/>
        </p:nvSpPr>
        <p:spPr>
          <a:xfrm flipH="1">
            <a:off x="11088424" y="6351727"/>
            <a:ext cx="194904" cy="2325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Arrow Connector 286">
            <a:extLst>
              <a:ext uri="{FF2B5EF4-FFF2-40B4-BE49-F238E27FC236}">
                <a16:creationId xmlns:a16="http://schemas.microsoft.com/office/drawing/2014/main" id="{A8A69FEF-4047-284A-9B29-1CE51856032A}"/>
              </a:ext>
            </a:extLst>
          </p:cNvPr>
          <p:cNvCxnSpPr>
            <a:cxnSpLocks/>
            <a:endCxn id="288" idx="1"/>
          </p:cNvCxnSpPr>
          <p:nvPr/>
        </p:nvCxnSpPr>
        <p:spPr>
          <a:xfrm flipV="1">
            <a:off x="10635572" y="6478660"/>
            <a:ext cx="1186764" cy="134434"/>
          </a:xfrm>
          <a:prstGeom prst="straightConnector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8" name="Rectangle 287">
            <a:extLst>
              <a:ext uri="{FF2B5EF4-FFF2-40B4-BE49-F238E27FC236}">
                <a16:creationId xmlns:a16="http://schemas.microsoft.com/office/drawing/2014/main" id="{64AB1E3E-2398-4D4E-AA9C-012863B77745}"/>
              </a:ext>
            </a:extLst>
          </p:cNvPr>
          <p:cNvSpPr/>
          <p:nvPr/>
        </p:nvSpPr>
        <p:spPr>
          <a:xfrm>
            <a:off x="11822336" y="6310165"/>
            <a:ext cx="90438" cy="3369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Arrow Connector 288">
            <a:extLst>
              <a:ext uri="{FF2B5EF4-FFF2-40B4-BE49-F238E27FC236}">
                <a16:creationId xmlns:a16="http://schemas.microsoft.com/office/drawing/2014/main" id="{177A3944-241A-1140-BC40-914A4FDBCDBB}"/>
              </a:ext>
            </a:extLst>
          </p:cNvPr>
          <p:cNvCxnSpPr>
            <a:cxnSpLocks/>
            <a:stCxn id="286" idx="2"/>
            <a:endCxn id="288" idx="1"/>
          </p:cNvCxnSpPr>
          <p:nvPr/>
        </p:nvCxnSpPr>
        <p:spPr>
          <a:xfrm>
            <a:off x="11283328" y="6468022"/>
            <a:ext cx="539008" cy="10638"/>
          </a:xfrm>
          <a:prstGeom prst="straightConnector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1A212820-F337-B344-81A3-691817A8D6A6}"/>
              </a:ext>
            </a:extLst>
          </p:cNvPr>
          <p:cNvCxnSpPr>
            <a:cxnSpLocks/>
            <a:stCxn id="288" idx="3"/>
          </p:cNvCxnSpPr>
          <p:nvPr/>
        </p:nvCxnSpPr>
        <p:spPr>
          <a:xfrm flipV="1">
            <a:off x="11912774" y="6031745"/>
            <a:ext cx="440386" cy="446915"/>
          </a:xfrm>
          <a:prstGeom prst="straightConnector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 name="Rounded Rectangle 307">
            <a:extLst>
              <a:ext uri="{FF2B5EF4-FFF2-40B4-BE49-F238E27FC236}">
                <a16:creationId xmlns:a16="http://schemas.microsoft.com/office/drawing/2014/main" id="{57FA2D44-3814-9940-8A3A-A23BD2346DFE}"/>
              </a:ext>
            </a:extLst>
          </p:cNvPr>
          <p:cNvSpPr/>
          <p:nvPr/>
        </p:nvSpPr>
        <p:spPr>
          <a:xfrm>
            <a:off x="14154708" y="5083148"/>
            <a:ext cx="1418339"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FC Layer (2X)</a:t>
            </a:r>
          </a:p>
          <a:p>
            <a:pPr algn="ctr"/>
            <a:r>
              <a:rPr lang="en-US" sz="1200" dirty="0">
                <a:latin typeface="Palatino Linotype" panose="02040502050505030304" pitchFamily="18" charset="0"/>
              </a:rPr>
              <a:t>(word)</a:t>
            </a:r>
          </a:p>
        </p:txBody>
      </p:sp>
      <p:sp>
        <p:nvSpPr>
          <p:cNvPr id="310" name="Rounded Rectangle 309">
            <a:extLst>
              <a:ext uri="{FF2B5EF4-FFF2-40B4-BE49-F238E27FC236}">
                <a16:creationId xmlns:a16="http://schemas.microsoft.com/office/drawing/2014/main" id="{83CD102F-B670-9C4E-BDD6-65B2FFAECF83}"/>
              </a:ext>
            </a:extLst>
          </p:cNvPr>
          <p:cNvSpPr/>
          <p:nvPr/>
        </p:nvSpPr>
        <p:spPr>
          <a:xfrm>
            <a:off x="14154708" y="5752188"/>
            <a:ext cx="1418339" cy="562993"/>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0">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200" dirty="0">
                <a:latin typeface="Palatino Linotype" panose="02040502050505030304" pitchFamily="18" charset="0"/>
              </a:rPr>
              <a:t>FC Layer (2X)</a:t>
            </a:r>
          </a:p>
          <a:p>
            <a:pPr algn="ctr"/>
            <a:r>
              <a:rPr lang="en-US" sz="1200" dirty="0">
                <a:latin typeface="Palatino Linotype" panose="02040502050505030304" pitchFamily="18" charset="0"/>
              </a:rPr>
              <a:t>(sentence)</a:t>
            </a:r>
          </a:p>
        </p:txBody>
      </p:sp>
      <p:cxnSp>
        <p:nvCxnSpPr>
          <p:cNvPr id="316" name="Straight Arrow Connector 315">
            <a:extLst>
              <a:ext uri="{FF2B5EF4-FFF2-40B4-BE49-F238E27FC236}">
                <a16:creationId xmlns:a16="http://schemas.microsoft.com/office/drawing/2014/main" id="{465F32E3-0FF8-6F4F-8E1A-83070F12AFFF}"/>
              </a:ext>
            </a:extLst>
          </p:cNvPr>
          <p:cNvCxnSpPr>
            <a:cxnSpLocks/>
            <a:stCxn id="231" idx="2"/>
            <a:endCxn id="275" idx="0"/>
          </p:cNvCxnSpPr>
          <p:nvPr/>
        </p:nvCxnSpPr>
        <p:spPr>
          <a:xfrm>
            <a:off x="10453751" y="6143015"/>
            <a:ext cx="1" cy="167763"/>
          </a:xfrm>
          <a:prstGeom prst="straightConnector1">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8D12101A-3974-F046-B6D6-1E66B411578A}"/>
              </a:ext>
            </a:extLst>
          </p:cNvPr>
          <p:cNvSpPr txBox="1"/>
          <p:nvPr/>
        </p:nvSpPr>
        <p:spPr>
          <a:xfrm>
            <a:off x="9389379" y="4588885"/>
            <a:ext cx="2131289" cy="276999"/>
          </a:xfrm>
          <a:prstGeom prst="rect">
            <a:avLst/>
          </a:prstGeom>
          <a:noFill/>
        </p:spPr>
        <p:txBody>
          <a:bodyPr wrap="none" rtlCol="0">
            <a:spAutoFit/>
          </a:bodyPr>
          <a:lstStyle/>
          <a:p>
            <a:r>
              <a:rPr lang="en-US" sz="1200" dirty="0">
                <a:latin typeface="Palatino Linotype" panose="02040502050505030304" pitchFamily="18" charset="0"/>
                <a:cs typeface="Times New Roman" panose="02020603050405020304" pitchFamily="18" charset="0"/>
              </a:rPr>
              <a:t>Input S: Sentence of T words</a:t>
            </a:r>
          </a:p>
        </p:txBody>
      </p:sp>
      <p:cxnSp>
        <p:nvCxnSpPr>
          <p:cNvPr id="323" name="Straight Arrow Connector 322">
            <a:extLst>
              <a:ext uri="{FF2B5EF4-FFF2-40B4-BE49-F238E27FC236}">
                <a16:creationId xmlns:a16="http://schemas.microsoft.com/office/drawing/2014/main" id="{2F6CAB40-0075-5A46-A3BC-A782F4F7D3A4}"/>
              </a:ext>
            </a:extLst>
          </p:cNvPr>
          <p:cNvCxnSpPr>
            <a:stCxn id="319" idx="2"/>
            <a:endCxn id="225" idx="0"/>
          </p:cNvCxnSpPr>
          <p:nvPr/>
        </p:nvCxnSpPr>
        <p:spPr>
          <a:xfrm flipH="1">
            <a:off x="10453751" y="4865884"/>
            <a:ext cx="1273" cy="169126"/>
          </a:xfrm>
          <a:prstGeom prst="straightConnector1">
            <a:avLst/>
          </a:prstGeom>
          <a:ln w="0">
            <a:tailEnd type="triangle"/>
          </a:ln>
        </p:spPr>
        <p:style>
          <a:lnRef idx="1">
            <a:schemeClr val="dk1"/>
          </a:lnRef>
          <a:fillRef idx="0">
            <a:schemeClr val="dk1"/>
          </a:fillRef>
          <a:effectRef idx="0">
            <a:schemeClr val="dk1"/>
          </a:effectRef>
          <a:fontRef idx="minor">
            <a:schemeClr val="tx1"/>
          </a:fontRef>
        </p:style>
      </p:cxnSp>
      <p:cxnSp>
        <p:nvCxnSpPr>
          <p:cNvPr id="325" name="Straight Arrow Connector 324">
            <a:extLst>
              <a:ext uri="{FF2B5EF4-FFF2-40B4-BE49-F238E27FC236}">
                <a16:creationId xmlns:a16="http://schemas.microsoft.com/office/drawing/2014/main" id="{851F3B18-D5CA-214A-8D56-B151B6AC9C43}"/>
              </a:ext>
            </a:extLst>
          </p:cNvPr>
          <p:cNvCxnSpPr>
            <a:stCxn id="310" idx="3"/>
            <a:endCxn id="16" idx="1"/>
          </p:cNvCxnSpPr>
          <p:nvPr/>
        </p:nvCxnSpPr>
        <p:spPr>
          <a:xfrm flipV="1">
            <a:off x="15573047" y="5663881"/>
            <a:ext cx="6062186" cy="369804"/>
          </a:xfrm>
          <a:prstGeom prst="straightConnector1">
            <a:avLst/>
          </a:prstGeom>
          <a:ln w="0">
            <a:prstDash val="dash"/>
            <a:tailEnd type="triangle"/>
          </a:ln>
        </p:spPr>
        <p:style>
          <a:lnRef idx="1">
            <a:schemeClr val="dk1"/>
          </a:lnRef>
          <a:fillRef idx="0">
            <a:schemeClr val="dk1"/>
          </a:fillRef>
          <a:effectRef idx="0">
            <a:schemeClr val="dk1"/>
          </a:effectRef>
          <a:fontRef idx="minor">
            <a:schemeClr val="tx1"/>
          </a:fontRef>
        </p:style>
      </p:cxnSp>
      <p:cxnSp>
        <p:nvCxnSpPr>
          <p:cNvPr id="327" name="Straight Arrow Connector 326">
            <a:extLst>
              <a:ext uri="{FF2B5EF4-FFF2-40B4-BE49-F238E27FC236}">
                <a16:creationId xmlns:a16="http://schemas.microsoft.com/office/drawing/2014/main" id="{11A97E11-C0A8-8A43-AD94-9C1AD3E2C5BF}"/>
              </a:ext>
            </a:extLst>
          </p:cNvPr>
          <p:cNvCxnSpPr>
            <a:endCxn id="16" idx="1"/>
          </p:cNvCxnSpPr>
          <p:nvPr/>
        </p:nvCxnSpPr>
        <p:spPr>
          <a:xfrm>
            <a:off x="15605451" y="5361857"/>
            <a:ext cx="6029782" cy="302024"/>
          </a:xfrm>
          <a:prstGeom prst="straightConnector1">
            <a:avLst/>
          </a:prstGeom>
          <a:ln w="0">
            <a:prstDash val="dash"/>
            <a:tailEnd type="triangle"/>
          </a:ln>
        </p:spPr>
        <p:style>
          <a:lnRef idx="1">
            <a:schemeClr val="dk1"/>
          </a:lnRef>
          <a:fillRef idx="0">
            <a:schemeClr val="dk1"/>
          </a:fillRef>
          <a:effectRef idx="0">
            <a:schemeClr val="dk1"/>
          </a:effectRef>
          <a:fontRef idx="minor">
            <a:schemeClr val="tx1"/>
          </a:fontRef>
        </p:style>
      </p:cxnSp>
      <p:sp>
        <p:nvSpPr>
          <p:cNvPr id="328" name="Rounded Rectangle 327">
            <a:extLst>
              <a:ext uri="{FF2B5EF4-FFF2-40B4-BE49-F238E27FC236}">
                <a16:creationId xmlns:a16="http://schemas.microsoft.com/office/drawing/2014/main" id="{136361D7-7829-674B-B03E-23DE7CEAA60E}"/>
              </a:ext>
            </a:extLst>
          </p:cNvPr>
          <p:cNvSpPr/>
          <p:nvPr/>
        </p:nvSpPr>
        <p:spPr>
          <a:xfrm>
            <a:off x="8892171" y="4561252"/>
            <a:ext cx="15131500" cy="3912787"/>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37A5F26E-E425-3D4D-8DA5-AB771DA3710E}"/>
              </a:ext>
            </a:extLst>
          </p:cNvPr>
          <p:cNvSpPr txBox="1"/>
          <p:nvPr/>
        </p:nvSpPr>
        <p:spPr>
          <a:xfrm>
            <a:off x="18982516" y="8089666"/>
            <a:ext cx="4621778" cy="400110"/>
          </a:xfrm>
          <a:prstGeom prst="rect">
            <a:avLst/>
          </a:prstGeom>
          <a:noFill/>
        </p:spPr>
        <p:txBody>
          <a:bodyPr wrap="none" rtlCol="0">
            <a:spAutoFit/>
          </a:bodyPr>
          <a:lstStyle/>
          <a:p>
            <a:r>
              <a:rPr lang="en-US" sz="2000" b="1" dirty="0">
                <a:solidFill>
                  <a:srgbClr val="FF0000"/>
                </a:solidFill>
                <a:latin typeface="Palatino Linotype" panose="02040502050505030304" pitchFamily="18" charset="0"/>
                <a:cs typeface="Times New Roman" panose="02020603050405020304" pitchFamily="18" charset="0"/>
              </a:rPr>
              <a:t>Common semantic space computation</a:t>
            </a:r>
          </a:p>
        </p:txBody>
      </p:sp>
      <p:sp>
        <p:nvSpPr>
          <p:cNvPr id="345" name="Rounded Rectangle 344">
            <a:extLst>
              <a:ext uri="{FF2B5EF4-FFF2-40B4-BE49-F238E27FC236}">
                <a16:creationId xmlns:a16="http://schemas.microsoft.com/office/drawing/2014/main" id="{5F3F71CF-349E-A94A-BF4E-03ED23E67A71}"/>
              </a:ext>
            </a:extLst>
          </p:cNvPr>
          <p:cNvSpPr/>
          <p:nvPr/>
        </p:nvSpPr>
        <p:spPr>
          <a:xfrm>
            <a:off x="9054193" y="8672790"/>
            <a:ext cx="7201657" cy="529264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TextBox 345">
            <a:extLst>
              <a:ext uri="{FF2B5EF4-FFF2-40B4-BE49-F238E27FC236}">
                <a16:creationId xmlns:a16="http://schemas.microsoft.com/office/drawing/2014/main" id="{A85A072F-AAF8-394E-9346-D1FFABF05EA6}"/>
              </a:ext>
            </a:extLst>
          </p:cNvPr>
          <p:cNvSpPr txBox="1"/>
          <p:nvPr/>
        </p:nvSpPr>
        <p:spPr>
          <a:xfrm>
            <a:off x="12138683" y="13524058"/>
            <a:ext cx="3647848" cy="400110"/>
          </a:xfrm>
          <a:prstGeom prst="rect">
            <a:avLst/>
          </a:prstGeom>
          <a:noFill/>
        </p:spPr>
        <p:txBody>
          <a:bodyPr wrap="square" rtlCol="0">
            <a:spAutoFit/>
          </a:bodyPr>
          <a:lstStyle/>
          <a:p>
            <a:r>
              <a:rPr lang="en-US" sz="2000" b="1" dirty="0">
                <a:solidFill>
                  <a:srgbClr val="FF0000"/>
                </a:solidFill>
                <a:latin typeface="Palatino Linotype" panose="02040502050505030304" pitchFamily="18" charset="0"/>
                <a:cs typeface="Times New Roman" panose="02020603050405020304" pitchFamily="18" charset="0"/>
              </a:rPr>
              <a:t>Phrase grounding model</a:t>
            </a:r>
          </a:p>
        </p:txBody>
      </p:sp>
      <p:sp>
        <p:nvSpPr>
          <p:cNvPr id="347" name="Rounded Rectangle 346">
            <a:extLst>
              <a:ext uri="{FF2B5EF4-FFF2-40B4-BE49-F238E27FC236}">
                <a16:creationId xmlns:a16="http://schemas.microsoft.com/office/drawing/2014/main" id="{B205A73A-28E9-C742-B41B-A31D00EFA2BF}"/>
              </a:ext>
            </a:extLst>
          </p:cNvPr>
          <p:cNvSpPr/>
          <p:nvPr/>
        </p:nvSpPr>
        <p:spPr>
          <a:xfrm>
            <a:off x="16386478" y="10050237"/>
            <a:ext cx="7779808" cy="286566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id="{65A02C32-0DE3-B64D-BDA9-F9129DB94954}"/>
              </a:ext>
            </a:extLst>
          </p:cNvPr>
          <p:cNvSpPr txBox="1"/>
          <p:nvPr/>
        </p:nvSpPr>
        <p:spPr>
          <a:xfrm>
            <a:off x="22272675" y="12515791"/>
            <a:ext cx="1628972" cy="400110"/>
          </a:xfrm>
          <a:prstGeom prst="rect">
            <a:avLst/>
          </a:prstGeom>
          <a:noFill/>
        </p:spPr>
        <p:txBody>
          <a:bodyPr wrap="none" rtlCol="0">
            <a:spAutoFit/>
          </a:bodyPr>
          <a:lstStyle/>
          <a:p>
            <a:r>
              <a:rPr lang="en-US" sz="2000" b="1" dirty="0">
                <a:solidFill>
                  <a:srgbClr val="FF0000"/>
                </a:solidFill>
                <a:latin typeface="Palatino Linotype" panose="02040502050505030304" pitchFamily="18" charset="0"/>
                <a:cs typeface="Times New Roman" panose="02020603050405020304" pitchFamily="18" charset="0"/>
              </a:rPr>
              <a:t>VQA Model</a:t>
            </a:r>
          </a:p>
        </p:txBody>
      </p:sp>
      <p:sp>
        <p:nvSpPr>
          <p:cNvPr id="184" name="Text Placeholder 26">
            <a:extLst>
              <a:ext uri="{FF2B5EF4-FFF2-40B4-BE49-F238E27FC236}">
                <a16:creationId xmlns:a16="http://schemas.microsoft.com/office/drawing/2014/main" id="{871E750F-C008-1E40-B52C-9F1162F0928B}"/>
              </a:ext>
            </a:extLst>
          </p:cNvPr>
          <p:cNvSpPr>
            <a:spLocks noGrp="1"/>
          </p:cNvSpPr>
          <p:nvPr>
            <p:ph type="body" sz="quarter" idx="26"/>
          </p:nvPr>
        </p:nvSpPr>
        <p:spPr>
          <a:xfrm>
            <a:off x="24701168" y="4021838"/>
            <a:ext cx="7535263" cy="633127"/>
          </a:xfrm>
          <a:solidFill>
            <a:schemeClr val="accent1">
              <a:lumMod val="20000"/>
              <a:lumOff val="80000"/>
            </a:schemeClr>
          </a:solidFill>
        </p:spPr>
        <p:txBody>
          <a:bodyPr/>
          <a:lstStyle/>
          <a:p>
            <a:pPr algn="ctr"/>
            <a:r>
              <a:rPr lang="en-US" sz="2400" b="1" u="sng" dirty="0">
                <a:latin typeface="Palatino Linotype" panose="02040502050505030304" pitchFamily="18" charset="0"/>
              </a:rPr>
              <a:t>EXPERIMENTS AND RESULTS</a:t>
            </a:r>
          </a:p>
        </p:txBody>
      </p:sp>
      <p:sp>
        <p:nvSpPr>
          <p:cNvPr id="38" name="TextBox 37">
            <a:extLst>
              <a:ext uri="{FF2B5EF4-FFF2-40B4-BE49-F238E27FC236}">
                <a16:creationId xmlns:a16="http://schemas.microsoft.com/office/drawing/2014/main" id="{EA00867D-10CF-A849-AD8F-4922F0570113}"/>
              </a:ext>
            </a:extLst>
          </p:cNvPr>
          <p:cNvSpPr txBox="1"/>
          <p:nvPr/>
        </p:nvSpPr>
        <p:spPr>
          <a:xfrm>
            <a:off x="25071970" y="12417914"/>
            <a:ext cx="6903191" cy="646331"/>
          </a:xfrm>
          <a:prstGeom prst="rect">
            <a:avLst/>
          </a:prstGeom>
          <a:noFill/>
        </p:spPr>
        <p:txBody>
          <a:bodyPr wrap="square" rtlCol="0">
            <a:spAutoFit/>
          </a:bodyPr>
          <a:lstStyle/>
          <a:p>
            <a:pPr algn="ctr"/>
            <a:r>
              <a:rPr lang="en-US" sz="1800" b="1" dirty="0">
                <a:solidFill>
                  <a:srgbClr val="FF0000"/>
                </a:solidFill>
              </a:rPr>
              <a:t>A woman </a:t>
            </a:r>
            <a:r>
              <a:rPr lang="en-US" sz="1800" b="1" dirty="0"/>
              <a:t>in a polka-dot shirt and black boots is walking down the street and being approached by </a:t>
            </a:r>
            <a:r>
              <a:rPr lang="en-US" sz="1800" b="1" dirty="0">
                <a:solidFill>
                  <a:srgbClr val="FF0000"/>
                </a:solidFill>
              </a:rPr>
              <a:t>a man</a:t>
            </a:r>
            <a:r>
              <a:rPr lang="en-US" sz="1800" b="1" dirty="0"/>
              <a:t> in a black jacket and </a:t>
            </a:r>
            <a:r>
              <a:rPr lang="en-US" sz="1800" b="1" dirty="0">
                <a:solidFill>
                  <a:srgbClr val="FF0000"/>
                </a:solidFill>
              </a:rPr>
              <a:t>jeans</a:t>
            </a:r>
            <a:endParaRPr lang="en-US" sz="1800" b="1" dirty="0">
              <a:solidFill>
                <a:srgbClr val="FF0000"/>
              </a:solidFill>
              <a:latin typeface="Times New Roman" panose="02020603050405020304" pitchFamily="18" charset="0"/>
              <a:cs typeface="Times New Roman" panose="02020603050405020304" pitchFamily="18" charset="0"/>
            </a:endParaRPr>
          </a:p>
        </p:txBody>
      </p:sp>
      <p:pic>
        <p:nvPicPr>
          <p:cNvPr id="61" name="Picture 60">
            <a:extLst>
              <a:ext uri="{FF2B5EF4-FFF2-40B4-BE49-F238E27FC236}">
                <a16:creationId xmlns:a16="http://schemas.microsoft.com/office/drawing/2014/main" id="{2943B8B9-7600-F342-A600-AB3E907407C5}"/>
              </a:ext>
            </a:extLst>
          </p:cNvPr>
          <p:cNvPicPr>
            <a:picLocks noChangeAspect="1"/>
          </p:cNvPicPr>
          <p:nvPr/>
        </p:nvPicPr>
        <p:blipFill>
          <a:blip r:embed="rId8"/>
          <a:stretch>
            <a:fillRect/>
          </a:stretch>
        </p:blipFill>
        <p:spPr>
          <a:xfrm>
            <a:off x="24737567" y="8749460"/>
            <a:ext cx="3600324" cy="3540319"/>
          </a:xfrm>
          <a:prstGeom prst="rect">
            <a:avLst/>
          </a:prstGeom>
        </p:spPr>
      </p:pic>
      <p:pic>
        <p:nvPicPr>
          <p:cNvPr id="63" name="Picture 62">
            <a:extLst>
              <a:ext uri="{FF2B5EF4-FFF2-40B4-BE49-F238E27FC236}">
                <a16:creationId xmlns:a16="http://schemas.microsoft.com/office/drawing/2014/main" id="{D5D899FD-FF06-884F-9460-F55817A04E2C}"/>
              </a:ext>
            </a:extLst>
          </p:cNvPr>
          <p:cNvPicPr>
            <a:picLocks noChangeAspect="1"/>
          </p:cNvPicPr>
          <p:nvPr/>
        </p:nvPicPr>
        <p:blipFill>
          <a:blip r:embed="rId9"/>
          <a:stretch>
            <a:fillRect/>
          </a:stretch>
        </p:blipFill>
        <p:spPr>
          <a:xfrm>
            <a:off x="28296027" y="8788414"/>
            <a:ext cx="3743178" cy="3519587"/>
          </a:xfrm>
          <a:prstGeom prst="rect">
            <a:avLst/>
          </a:prstGeom>
        </p:spPr>
      </p:pic>
      <p:cxnSp>
        <p:nvCxnSpPr>
          <p:cNvPr id="66" name="Straight Arrow Connector 65">
            <a:extLst>
              <a:ext uri="{FF2B5EF4-FFF2-40B4-BE49-F238E27FC236}">
                <a16:creationId xmlns:a16="http://schemas.microsoft.com/office/drawing/2014/main" id="{EDD19126-9236-F34D-8502-2C275F7A8C51}"/>
              </a:ext>
            </a:extLst>
          </p:cNvPr>
          <p:cNvCxnSpPr>
            <a:cxnSpLocks/>
          </p:cNvCxnSpPr>
          <p:nvPr/>
        </p:nvCxnSpPr>
        <p:spPr>
          <a:xfrm flipV="1">
            <a:off x="26114349" y="9647797"/>
            <a:ext cx="5423338" cy="281129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58D4E5DD-D149-AE41-B7A4-0708D7E668D3}"/>
              </a:ext>
            </a:extLst>
          </p:cNvPr>
          <p:cNvPicPr>
            <a:picLocks noChangeAspect="1"/>
          </p:cNvPicPr>
          <p:nvPr/>
        </p:nvPicPr>
        <p:blipFill>
          <a:blip r:embed="rId10"/>
          <a:stretch>
            <a:fillRect/>
          </a:stretch>
        </p:blipFill>
        <p:spPr>
          <a:xfrm>
            <a:off x="24701168" y="13381147"/>
            <a:ext cx="3584265" cy="3441844"/>
          </a:xfrm>
          <a:prstGeom prst="rect">
            <a:avLst/>
          </a:prstGeom>
        </p:spPr>
      </p:pic>
      <p:pic>
        <p:nvPicPr>
          <p:cNvPr id="76" name="Picture 75">
            <a:extLst>
              <a:ext uri="{FF2B5EF4-FFF2-40B4-BE49-F238E27FC236}">
                <a16:creationId xmlns:a16="http://schemas.microsoft.com/office/drawing/2014/main" id="{B13703E8-742A-D84B-A969-F613451EB0A4}"/>
              </a:ext>
            </a:extLst>
          </p:cNvPr>
          <p:cNvPicPr>
            <a:picLocks noChangeAspect="1"/>
          </p:cNvPicPr>
          <p:nvPr/>
        </p:nvPicPr>
        <p:blipFill>
          <a:blip r:embed="rId11"/>
          <a:stretch>
            <a:fillRect/>
          </a:stretch>
        </p:blipFill>
        <p:spPr>
          <a:xfrm>
            <a:off x="28275058" y="13320909"/>
            <a:ext cx="3785116" cy="3519587"/>
          </a:xfrm>
          <a:prstGeom prst="rect">
            <a:avLst/>
          </a:prstGeom>
        </p:spPr>
      </p:pic>
      <p:sp>
        <p:nvSpPr>
          <p:cNvPr id="200" name="TextBox 199">
            <a:extLst>
              <a:ext uri="{FF2B5EF4-FFF2-40B4-BE49-F238E27FC236}">
                <a16:creationId xmlns:a16="http://schemas.microsoft.com/office/drawing/2014/main" id="{2D589425-25D0-F74D-96C1-FDB993335302}"/>
              </a:ext>
            </a:extLst>
          </p:cNvPr>
          <p:cNvSpPr txBox="1"/>
          <p:nvPr/>
        </p:nvSpPr>
        <p:spPr>
          <a:xfrm>
            <a:off x="11671318" y="15765823"/>
            <a:ext cx="11825465" cy="646331"/>
          </a:xfrm>
          <a:prstGeom prst="rect">
            <a:avLst/>
          </a:prstGeom>
          <a:noFill/>
        </p:spPr>
        <p:txBody>
          <a:bodyPr wrap="square" rtlCol="0">
            <a:spAutoFit/>
          </a:bodyPr>
          <a:lstStyle/>
          <a:p>
            <a:r>
              <a:rPr lang="en-US" sz="1800" dirty="0">
                <a:latin typeface="Palatino Linotype" panose="02040502050505030304" pitchFamily="18" charset="0"/>
                <a:cs typeface="Times New Roman" panose="02020603050405020304" pitchFamily="18" charset="0"/>
              </a:rPr>
              <a:t> It seems the last layer was selected most of the time for sentence as it  contains the most semantic information.</a:t>
            </a:r>
          </a:p>
          <a:p>
            <a:r>
              <a:rPr lang="en-US" sz="1800" dirty="0">
                <a:latin typeface="Palatino Linotype" panose="02040502050505030304" pitchFamily="18" charset="0"/>
                <a:cs typeface="Times New Roman" panose="02020603050405020304" pitchFamily="18" charset="0"/>
              </a:rPr>
              <a:t> For common verbs, the middle layer was selected.  Second layer was hardly selected</a:t>
            </a:r>
          </a:p>
        </p:txBody>
      </p:sp>
      <p:sp>
        <p:nvSpPr>
          <p:cNvPr id="201" name="TextBox 200">
            <a:extLst>
              <a:ext uri="{FF2B5EF4-FFF2-40B4-BE49-F238E27FC236}">
                <a16:creationId xmlns:a16="http://schemas.microsoft.com/office/drawing/2014/main" id="{C0C2F004-CB61-FB4F-9F18-8455374CF8E4}"/>
              </a:ext>
            </a:extLst>
          </p:cNvPr>
          <p:cNvSpPr txBox="1"/>
          <p:nvPr/>
        </p:nvSpPr>
        <p:spPr>
          <a:xfrm>
            <a:off x="8857034" y="16679781"/>
            <a:ext cx="2788969" cy="369332"/>
          </a:xfrm>
          <a:prstGeom prst="rect">
            <a:avLst/>
          </a:prstGeom>
          <a:solidFill>
            <a:schemeClr val="accent1">
              <a:lumMod val="20000"/>
              <a:lumOff val="80000"/>
            </a:schemeClr>
          </a:solidFill>
        </p:spPr>
        <p:txBody>
          <a:bodyPr wrap="none" rtlCol="0">
            <a:spAutoFit/>
          </a:bodyPr>
          <a:lstStyle/>
          <a:p>
            <a:r>
              <a:rPr lang="en-US" sz="1800" b="1" dirty="0">
                <a:latin typeface="Palatino Linotype" panose="02040502050505030304" pitchFamily="18" charset="0"/>
                <a:cs typeface="Times New Roman" panose="02020603050405020304" pitchFamily="18" charset="0"/>
              </a:rPr>
              <a:t> Better Visual Extraction:</a:t>
            </a:r>
          </a:p>
        </p:txBody>
      </p:sp>
      <p:sp>
        <p:nvSpPr>
          <p:cNvPr id="203" name="TextBox 202">
            <a:extLst>
              <a:ext uri="{FF2B5EF4-FFF2-40B4-BE49-F238E27FC236}">
                <a16:creationId xmlns:a16="http://schemas.microsoft.com/office/drawing/2014/main" id="{40BC21BB-1A94-DB43-AE35-A12018B52355}"/>
              </a:ext>
            </a:extLst>
          </p:cNvPr>
          <p:cNvSpPr txBox="1"/>
          <p:nvPr/>
        </p:nvSpPr>
        <p:spPr>
          <a:xfrm>
            <a:off x="11677298" y="16656282"/>
            <a:ext cx="11825465" cy="646331"/>
          </a:xfrm>
          <a:prstGeom prst="rect">
            <a:avLst/>
          </a:prstGeom>
          <a:noFill/>
        </p:spPr>
        <p:txBody>
          <a:bodyPr wrap="square" rtlCol="0">
            <a:spAutoFit/>
          </a:bodyPr>
          <a:lstStyle/>
          <a:p>
            <a:r>
              <a:rPr lang="en-US" sz="1800" dirty="0">
                <a:latin typeface="Palatino Linotype" panose="02040502050505030304" pitchFamily="18" charset="0"/>
                <a:cs typeface="Times New Roman" panose="02020603050405020304" pitchFamily="18" charset="0"/>
              </a:rPr>
              <a:t>Using 3x3 convolutions to extract more fine-grained information and using pyramid architecture to combine the information significantly improves the result </a:t>
            </a:r>
          </a:p>
        </p:txBody>
      </p:sp>
      <p:sp>
        <p:nvSpPr>
          <p:cNvPr id="83" name="TextBox 82">
            <a:extLst>
              <a:ext uri="{FF2B5EF4-FFF2-40B4-BE49-F238E27FC236}">
                <a16:creationId xmlns:a16="http://schemas.microsoft.com/office/drawing/2014/main" id="{5D1BB93C-4A8A-FE4F-BA6B-5D2C916FEC88}"/>
              </a:ext>
            </a:extLst>
          </p:cNvPr>
          <p:cNvSpPr txBox="1"/>
          <p:nvPr/>
        </p:nvSpPr>
        <p:spPr>
          <a:xfrm>
            <a:off x="8966844" y="15175434"/>
            <a:ext cx="14291390" cy="369332"/>
          </a:xfrm>
          <a:prstGeom prst="rect">
            <a:avLst/>
          </a:prstGeom>
          <a:noFill/>
        </p:spPr>
        <p:txBody>
          <a:bodyPr wrap="square" rtlCol="0">
            <a:spAutoFit/>
          </a:bodyPr>
          <a:lstStyle/>
          <a:p>
            <a:r>
              <a:rPr lang="en-US" sz="1800" dirty="0">
                <a:latin typeface="Palatino Linotype" panose="02040502050505030304" pitchFamily="18" charset="0"/>
                <a:cs typeface="Times New Roman" panose="02020603050405020304" pitchFamily="18" charset="0"/>
              </a:rPr>
              <a:t>Our visual model was VGG network, we trained on Visual Genome Data and tested on Visual Genome, Flickr30 and Refer it dataset.  </a:t>
            </a:r>
          </a:p>
        </p:txBody>
      </p:sp>
      <p:sp>
        <p:nvSpPr>
          <p:cNvPr id="219" name="TextBox 218">
            <a:extLst>
              <a:ext uri="{FF2B5EF4-FFF2-40B4-BE49-F238E27FC236}">
                <a16:creationId xmlns:a16="http://schemas.microsoft.com/office/drawing/2014/main" id="{C32792FA-7755-EB4A-A3D6-A7D55F150144}"/>
              </a:ext>
            </a:extLst>
          </p:cNvPr>
          <p:cNvSpPr txBox="1"/>
          <p:nvPr/>
        </p:nvSpPr>
        <p:spPr>
          <a:xfrm>
            <a:off x="11671317" y="17480227"/>
            <a:ext cx="11825465" cy="369332"/>
          </a:xfrm>
          <a:prstGeom prst="rect">
            <a:avLst/>
          </a:prstGeom>
          <a:noFill/>
        </p:spPr>
        <p:txBody>
          <a:bodyPr wrap="square" rtlCol="0">
            <a:spAutoFit/>
          </a:bodyPr>
          <a:lstStyle/>
          <a:p>
            <a:r>
              <a:rPr lang="en-US" sz="1800" dirty="0">
                <a:latin typeface="Palatino Linotype" panose="02040502050505030304" pitchFamily="18" charset="0"/>
                <a:cs typeface="Times New Roman" panose="02020603050405020304" pitchFamily="18" charset="0"/>
              </a:rPr>
              <a:t>Using supervision from segmentation task improves model to perform better on grounding task</a:t>
            </a:r>
          </a:p>
        </p:txBody>
      </p:sp>
      <p:sp>
        <p:nvSpPr>
          <p:cNvPr id="223" name="TextBox 222">
            <a:extLst>
              <a:ext uri="{FF2B5EF4-FFF2-40B4-BE49-F238E27FC236}">
                <a16:creationId xmlns:a16="http://schemas.microsoft.com/office/drawing/2014/main" id="{36182E43-C9D2-494F-A903-0A879BD3FFF0}"/>
              </a:ext>
            </a:extLst>
          </p:cNvPr>
          <p:cNvSpPr txBox="1"/>
          <p:nvPr/>
        </p:nvSpPr>
        <p:spPr>
          <a:xfrm>
            <a:off x="8857035" y="17456056"/>
            <a:ext cx="2788286" cy="372823"/>
          </a:xfrm>
          <a:prstGeom prst="rect">
            <a:avLst/>
          </a:prstGeom>
          <a:solidFill>
            <a:schemeClr val="accent1">
              <a:lumMod val="20000"/>
              <a:lumOff val="80000"/>
            </a:schemeClr>
          </a:solidFill>
        </p:spPr>
        <p:txBody>
          <a:bodyPr wrap="square" rtlCol="0">
            <a:spAutoFit/>
          </a:bodyPr>
          <a:lstStyle/>
          <a:p>
            <a:r>
              <a:rPr lang="en-US" sz="1800" b="1" dirty="0">
                <a:latin typeface="Palatino Linotype" panose="02040502050505030304" pitchFamily="18" charset="0"/>
                <a:cs typeface="Times New Roman" panose="02020603050405020304" pitchFamily="18" charset="0"/>
              </a:rPr>
              <a:t>    Segmentation Branch: </a:t>
            </a:r>
          </a:p>
        </p:txBody>
      </p:sp>
      <p:sp>
        <p:nvSpPr>
          <p:cNvPr id="85" name="TextBox 84">
            <a:extLst>
              <a:ext uri="{FF2B5EF4-FFF2-40B4-BE49-F238E27FC236}">
                <a16:creationId xmlns:a16="http://schemas.microsoft.com/office/drawing/2014/main" id="{4E14D1BD-157C-1443-BD24-EDB9D052FBEE}"/>
              </a:ext>
            </a:extLst>
          </p:cNvPr>
          <p:cNvSpPr txBox="1"/>
          <p:nvPr/>
        </p:nvSpPr>
        <p:spPr>
          <a:xfrm>
            <a:off x="9248363" y="18882095"/>
            <a:ext cx="2376096" cy="646331"/>
          </a:xfrm>
          <a:prstGeom prst="rect">
            <a:avLst/>
          </a:prstGeom>
          <a:solidFill>
            <a:schemeClr val="accent2">
              <a:lumMod val="20000"/>
              <a:lumOff val="80000"/>
            </a:schemeClr>
          </a:solidFill>
        </p:spPr>
        <p:txBody>
          <a:bodyPr wrap="square" rtlCol="0">
            <a:spAutoFit/>
          </a:bodyPr>
          <a:lstStyle/>
          <a:p>
            <a:pPr algn="ctr"/>
            <a:r>
              <a:rPr lang="en-US" sz="1800" b="1" dirty="0">
                <a:latin typeface="Palatino Linotype" panose="02040502050505030304" pitchFamily="18" charset="0"/>
                <a:cs typeface="Times New Roman" panose="02020603050405020304" pitchFamily="18" charset="0"/>
              </a:rPr>
              <a:t>Image Grounding Results</a:t>
            </a:r>
          </a:p>
        </p:txBody>
      </p:sp>
      <p:graphicFrame>
        <p:nvGraphicFramePr>
          <p:cNvPr id="227" name="Table 226">
            <a:extLst>
              <a:ext uri="{FF2B5EF4-FFF2-40B4-BE49-F238E27FC236}">
                <a16:creationId xmlns:a16="http://schemas.microsoft.com/office/drawing/2014/main" id="{FE3AA7FE-6531-DF4D-A5AD-02714AF94216}"/>
              </a:ext>
            </a:extLst>
          </p:cNvPr>
          <p:cNvGraphicFramePr>
            <a:graphicFrameLocks noGrp="1"/>
          </p:cNvGraphicFramePr>
          <p:nvPr>
            <p:extLst>
              <p:ext uri="{D42A27DB-BD31-4B8C-83A1-F6EECF244321}">
                <p14:modId xmlns:p14="http://schemas.microsoft.com/office/powerpoint/2010/main" val="1717983402"/>
              </p:ext>
            </p:extLst>
          </p:nvPr>
        </p:nvGraphicFramePr>
        <p:xfrm>
          <a:off x="26369726" y="6156597"/>
          <a:ext cx="5436907" cy="1161596"/>
        </p:xfrm>
        <a:graphic>
          <a:graphicData uri="http://schemas.openxmlformats.org/drawingml/2006/table">
            <a:tbl>
              <a:tblPr firstRow="1" bandRow="1">
                <a:tableStyleId>{5C22544A-7EE6-4342-B048-85BDC9FD1C3A}</a:tableStyleId>
              </a:tblPr>
              <a:tblGrid>
                <a:gridCol w="1511453">
                  <a:extLst>
                    <a:ext uri="{9D8B030D-6E8A-4147-A177-3AD203B41FA5}">
                      <a16:colId xmlns:a16="http://schemas.microsoft.com/office/drawing/2014/main" val="1340333528"/>
                    </a:ext>
                  </a:extLst>
                </a:gridCol>
                <a:gridCol w="914400">
                  <a:extLst>
                    <a:ext uri="{9D8B030D-6E8A-4147-A177-3AD203B41FA5}">
                      <a16:colId xmlns:a16="http://schemas.microsoft.com/office/drawing/2014/main" val="3849549642"/>
                    </a:ext>
                  </a:extLst>
                </a:gridCol>
                <a:gridCol w="874480">
                  <a:extLst>
                    <a:ext uri="{9D8B030D-6E8A-4147-A177-3AD203B41FA5}">
                      <a16:colId xmlns:a16="http://schemas.microsoft.com/office/drawing/2014/main" val="2185431269"/>
                    </a:ext>
                  </a:extLst>
                </a:gridCol>
                <a:gridCol w="1002006">
                  <a:extLst>
                    <a:ext uri="{9D8B030D-6E8A-4147-A177-3AD203B41FA5}">
                      <a16:colId xmlns:a16="http://schemas.microsoft.com/office/drawing/2014/main" val="91728865"/>
                    </a:ext>
                  </a:extLst>
                </a:gridCol>
                <a:gridCol w="1134568">
                  <a:extLst>
                    <a:ext uri="{9D8B030D-6E8A-4147-A177-3AD203B41FA5}">
                      <a16:colId xmlns:a16="http://schemas.microsoft.com/office/drawing/2014/main" val="1146184593"/>
                    </a:ext>
                  </a:extLst>
                </a:gridCol>
              </a:tblGrid>
              <a:tr h="287496">
                <a:tc>
                  <a:txBody>
                    <a:bodyPr/>
                    <a:lstStyle/>
                    <a:p>
                      <a:pPr algn="ctr"/>
                      <a:endParaRPr lang="en-US" sz="1600" baseline="0" dirty="0">
                        <a:latin typeface="Palatino Linotype" panose="02040502050505030304" pitchFamily="18" charset="0"/>
                      </a:endParaRPr>
                    </a:p>
                  </a:txBody>
                  <a:tcPr/>
                </a:tc>
                <a:tc>
                  <a:txBody>
                    <a:bodyPr/>
                    <a:lstStyle/>
                    <a:p>
                      <a:pPr algn="ctr"/>
                      <a:r>
                        <a:rPr lang="en-US" sz="1600" baseline="0" dirty="0">
                          <a:latin typeface="Palatino Linotype" panose="02040502050505030304" pitchFamily="18" charset="0"/>
                        </a:rPr>
                        <a:t>Overall</a:t>
                      </a:r>
                    </a:p>
                  </a:txBody>
                  <a:tcPr/>
                </a:tc>
                <a:tc>
                  <a:txBody>
                    <a:bodyPr/>
                    <a:lstStyle/>
                    <a:p>
                      <a:pPr algn="ctr"/>
                      <a:r>
                        <a:rPr lang="en-US" sz="1600" baseline="0" dirty="0">
                          <a:latin typeface="Palatino Linotype" panose="02040502050505030304" pitchFamily="18" charset="0"/>
                        </a:rPr>
                        <a:t>Other</a:t>
                      </a:r>
                    </a:p>
                  </a:txBody>
                  <a:tcPr/>
                </a:tc>
                <a:tc>
                  <a:txBody>
                    <a:bodyPr/>
                    <a:lstStyle/>
                    <a:p>
                      <a:pPr algn="ctr"/>
                      <a:r>
                        <a:rPr lang="en-US" sz="1600" baseline="0" dirty="0">
                          <a:latin typeface="Palatino Linotype" panose="02040502050505030304" pitchFamily="18" charset="0"/>
                        </a:rPr>
                        <a:t>Number</a:t>
                      </a:r>
                    </a:p>
                  </a:txBody>
                  <a:tcPr/>
                </a:tc>
                <a:tc>
                  <a:txBody>
                    <a:bodyPr/>
                    <a:lstStyle/>
                    <a:p>
                      <a:pPr algn="ctr"/>
                      <a:r>
                        <a:rPr lang="en-US" sz="1600" baseline="0" dirty="0">
                          <a:latin typeface="Palatino Linotype" panose="02040502050505030304" pitchFamily="18" charset="0"/>
                        </a:rPr>
                        <a:t>Yes/No</a:t>
                      </a:r>
                    </a:p>
                  </a:txBody>
                  <a:tcPr/>
                </a:tc>
                <a:extLst>
                  <a:ext uri="{0D108BD9-81ED-4DB2-BD59-A6C34878D82A}">
                    <a16:rowId xmlns:a16="http://schemas.microsoft.com/office/drawing/2014/main" val="2991929019"/>
                  </a:ext>
                </a:extLst>
              </a:tr>
              <a:tr h="406228">
                <a:tc>
                  <a:txBody>
                    <a:bodyPr/>
                    <a:lstStyle/>
                    <a:p>
                      <a:pPr algn="ctr"/>
                      <a:r>
                        <a:rPr lang="en-US" sz="1600" baseline="0" dirty="0">
                          <a:latin typeface="Palatino Linotype" panose="02040502050505030304" pitchFamily="18" charset="0"/>
                        </a:rPr>
                        <a:t>State of the art</a:t>
                      </a:r>
                    </a:p>
                  </a:txBody>
                  <a:tcPr/>
                </a:tc>
                <a:tc>
                  <a:txBody>
                    <a:bodyPr/>
                    <a:lstStyle/>
                    <a:p>
                      <a:pPr algn="ctr"/>
                      <a:r>
                        <a:rPr lang="en-US" sz="1600" b="0" baseline="0" dirty="0">
                          <a:latin typeface="Palatino Linotype" panose="02040502050505030304" pitchFamily="18" charset="0"/>
                        </a:rPr>
                        <a:t>66.72</a:t>
                      </a:r>
                    </a:p>
                  </a:txBody>
                  <a:tcPr/>
                </a:tc>
                <a:tc>
                  <a:txBody>
                    <a:bodyPr/>
                    <a:lstStyle/>
                    <a:p>
                      <a:pPr algn="ctr"/>
                      <a:r>
                        <a:rPr lang="en-US" sz="1600" b="0" baseline="0" dirty="0">
                          <a:latin typeface="Palatino Linotype" panose="02040502050505030304" pitchFamily="18" charset="0"/>
                        </a:rPr>
                        <a:t>56.77</a:t>
                      </a:r>
                    </a:p>
                  </a:txBody>
                  <a:tcPr/>
                </a:tc>
                <a:tc>
                  <a:txBody>
                    <a:bodyPr/>
                    <a:lstStyle/>
                    <a:p>
                      <a:pPr algn="ctr"/>
                      <a:r>
                        <a:rPr lang="en-US" sz="1600" b="0" baseline="0" dirty="0">
                          <a:latin typeface="Palatino Linotype" panose="02040502050505030304" pitchFamily="18" charset="0"/>
                        </a:rPr>
                        <a:t>46.65</a:t>
                      </a:r>
                    </a:p>
                  </a:txBody>
                  <a:tcPr/>
                </a:tc>
                <a:tc>
                  <a:txBody>
                    <a:bodyPr/>
                    <a:lstStyle/>
                    <a:p>
                      <a:pPr algn="ctr"/>
                      <a:r>
                        <a:rPr lang="en-US" sz="1600" b="0" baseline="0" dirty="0">
                          <a:latin typeface="Palatino Linotype" panose="02040502050505030304" pitchFamily="18" charset="0"/>
                        </a:rPr>
                        <a:t>83.70</a:t>
                      </a:r>
                    </a:p>
                  </a:txBody>
                  <a:tcPr/>
                </a:tc>
                <a:extLst>
                  <a:ext uri="{0D108BD9-81ED-4DB2-BD59-A6C34878D82A}">
                    <a16:rowId xmlns:a16="http://schemas.microsoft.com/office/drawing/2014/main" val="3044281139"/>
                  </a:ext>
                </a:extLst>
              </a:tr>
              <a:tr h="420088">
                <a:tc>
                  <a:txBody>
                    <a:bodyPr/>
                    <a:lstStyle/>
                    <a:p>
                      <a:pPr algn="ctr"/>
                      <a:r>
                        <a:rPr lang="en-US" sz="1600" baseline="0" dirty="0">
                          <a:latin typeface="Palatino Linotype" panose="02040502050505030304" pitchFamily="18" charset="0"/>
                        </a:rPr>
                        <a:t>Our Model</a:t>
                      </a:r>
                    </a:p>
                  </a:txBody>
                  <a:tcPr/>
                </a:tc>
                <a:tc>
                  <a:txBody>
                    <a:bodyPr/>
                    <a:lstStyle/>
                    <a:p>
                      <a:pPr algn="ctr"/>
                      <a:r>
                        <a:rPr lang="en-US" sz="1600" b="0" baseline="0" dirty="0">
                          <a:latin typeface="Palatino Linotype" panose="02040502050505030304" pitchFamily="18" charset="0"/>
                        </a:rPr>
                        <a:t>54.59</a:t>
                      </a:r>
                    </a:p>
                  </a:txBody>
                  <a:tcPr/>
                </a:tc>
                <a:tc>
                  <a:txBody>
                    <a:bodyPr/>
                    <a:lstStyle/>
                    <a:p>
                      <a:pPr algn="ctr"/>
                      <a:r>
                        <a:rPr lang="en-US" sz="1600" b="0" baseline="0" dirty="0">
                          <a:latin typeface="Palatino Linotype" panose="02040502050505030304" pitchFamily="18" charset="0"/>
                        </a:rPr>
                        <a:t>44.89</a:t>
                      </a:r>
                    </a:p>
                  </a:txBody>
                  <a:tcPr/>
                </a:tc>
                <a:tc>
                  <a:txBody>
                    <a:bodyPr/>
                    <a:lstStyle/>
                    <a:p>
                      <a:pPr algn="ctr"/>
                      <a:r>
                        <a:rPr lang="en-US" sz="1600" b="0" baseline="0" dirty="0">
                          <a:latin typeface="Palatino Linotype" panose="02040502050505030304" pitchFamily="18" charset="0"/>
                        </a:rPr>
                        <a:t>36.5</a:t>
                      </a:r>
                    </a:p>
                  </a:txBody>
                  <a:tcPr/>
                </a:tc>
                <a:tc>
                  <a:txBody>
                    <a:bodyPr/>
                    <a:lstStyle/>
                    <a:p>
                      <a:pPr algn="ctr"/>
                      <a:r>
                        <a:rPr lang="en-US" sz="1600" b="0" baseline="0" dirty="0">
                          <a:latin typeface="Palatino Linotype" panose="02040502050505030304" pitchFamily="18" charset="0"/>
                        </a:rPr>
                        <a:t>70.76</a:t>
                      </a:r>
                    </a:p>
                  </a:txBody>
                  <a:tcPr/>
                </a:tc>
                <a:extLst>
                  <a:ext uri="{0D108BD9-81ED-4DB2-BD59-A6C34878D82A}">
                    <a16:rowId xmlns:a16="http://schemas.microsoft.com/office/drawing/2014/main" val="2337043163"/>
                  </a:ext>
                </a:extLst>
              </a:tr>
            </a:tbl>
          </a:graphicData>
        </a:graphic>
      </p:graphicFrame>
      <p:sp>
        <p:nvSpPr>
          <p:cNvPr id="232" name="TextBox 231">
            <a:extLst>
              <a:ext uri="{FF2B5EF4-FFF2-40B4-BE49-F238E27FC236}">
                <a16:creationId xmlns:a16="http://schemas.microsoft.com/office/drawing/2014/main" id="{35D2768C-CBC4-6546-88D9-79BA932C4CC0}"/>
              </a:ext>
            </a:extLst>
          </p:cNvPr>
          <p:cNvSpPr txBox="1"/>
          <p:nvPr/>
        </p:nvSpPr>
        <p:spPr>
          <a:xfrm>
            <a:off x="24822031" y="6456355"/>
            <a:ext cx="1313196" cy="646331"/>
          </a:xfrm>
          <a:prstGeom prst="rect">
            <a:avLst/>
          </a:prstGeom>
          <a:solidFill>
            <a:schemeClr val="accent2">
              <a:lumMod val="20000"/>
              <a:lumOff val="80000"/>
            </a:schemeClr>
          </a:solidFill>
        </p:spPr>
        <p:txBody>
          <a:bodyPr wrap="square" rtlCol="0">
            <a:spAutoFit/>
          </a:bodyPr>
          <a:lstStyle/>
          <a:p>
            <a:pPr algn="ctr"/>
            <a:r>
              <a:rPr lang="en-US" sz="1800" b="1" dirty="0">
                <a:latin typeface="Palatino Linotype" panose="02040502050505030304" pitchFamily="18" charset="0"/>
                <a:cs typeface="Times New Roman" panose="02020603050405020304" pitchFamily="18" charset="0"/>
              </a:rPr>
              <a:t>VQA</a:t>
            </a:r>
          </a:p>
          <a:p>
            <a:pPr algn="ctr"/>
            <a:r>
              <a:rPr lang="en-US" sz="1800" b="1" dirty="0">
                <a:latin typeface="Palatino Linotype" panose="02040502050505030304" pitchFamily="18" charset="0"/>
                <a:cs typeface="Times New Roman" panose="02020603050405020304" pitchFamily="18" charset="0"/>
              </a:rPr>
              <a:t>Results</a:t>
            </a:r>
          </a:p>
        </p:txBody>
      </p:sp>
      <p:sp>
        <p:nvSpPr>
          <p:cNvPr id="90" name="Text Placeholder 89">
            <a:extLst>
              <a:ext uri="{FF2B5EF4-FFF2-40B4-BE49-F238E27FC236}">
                <a16:creationId xmlns:a16="http://schemas.microsoft.com/office/drawing/2014/main" id="{2E048D2D-6AF0-324D-8146-8AB525CE9CCE}"/>
              </a:ext>
            </a:extLst>
          </p:cNvPr>
          <p:cNvSpPr>
            <a:spLocks noGrp="1"/>
          </p:cNvSpPr>
          <p:nvPr>
            <p:ph type="body" sz="quarter" idx="30"/>
          </p:nvPr>
        </p:nvSpPr>
        <p:spPr>
          <a:xfrm>
            <a:off x="24718814" y="18170360"/>
            <a:ext cx="7539037" cy="2069802"/>
          </a:xfrm>
        </p:spPr>
        <p:txBody>
          <a:bodyPr/>
          <a:lstStyle/>
          <a:p>
            <a:r>
              <a:rPr lang="en-US" sz="1800" dirty="0">
                <a:latin typeface="Palatino Linotype" panose="02040502050505030304" pitchFamily="18" charset="0"/>
              </a:rPr>
              <a:t>- Extracting better visual features can improve grounding models</a:t>
            </a:r>
          </a:p>
          <a:p>
            <a:r>
              <a:rPr lang="en-US" sz="1800" dirty="0">
                <a:latin typeface="Palatino Linotype" panose="02040502050505030304" pitchFamily="18" charset="0"/>
              </a:rPr>
              <a:t>- Leveraging supervision from task like segmentation can help model in understanding concepts better </a:t>
            </a:r>
          </a:p>
          <a:p>
            <a:r>
              <a:rPr lang="en-US" sz="1800" dirty="0">
                <a:latin typeface="Palatino Linotype" panose="02040502050505030304" pitchFamily="18" charset="0"/>
              </a:rPr>
              <a:t>- For task like VQA we need to further improve the model by using better attention mechanism</a:t>
            </a:r>
          </a:p>
          <a:p>
            <a:endParaRPr lang="en-US" dirty="0"/>
          </a:p>
        </p:txBody>
      </p:sp>
      <p:sp>
        <p:nvSpPr>
          <p:cNvPr id="93" name="6-Point Star 92">
            <a:extLst>
              <a:ext uri="{FF2B5EF4-FFF2-40B4-BE49-F238E27FC236}">
                <a16:creationId xmlns:a16="http://schemas.microsoft.com/office/drawing/2014/main" id="{EDBF1FE6-6425-0040-B568-5BD5B7F9CE47}"/>
              </a:ext>
            </a:extLst>
          </p:cNvPr>
          <p:cNvSpPr/>
          <p:nvPr/>
        </p:nvSpPr>
        <p:spPr>
          <a:xfrm>
            <a:off x="31420061" y="9208251"/>
            <a:ext cx="235253" cy="387814"/>
          </a:xfrm>
          <a:prstGeom prst="star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6-Point Star 233">
            <a:extLst>
              <a:ext uri="{FF2B5EF4-FFF2-40B4-BE49-F238E27FC236}">
                <a16:creationId xmlns:a16="http://schemas.microsoft.com/office/drawing/2014/main" id="{92049462-55EB-5148-8E66-22453494E024}"/>
              </a:ext>
            </a:extLst>
          </p:cNvPr>
          <p:cNvSpPr/>
          <p:nvPr/>
        </p:nvSpPr>
        <p:spPr>
          <a:xfrm>
            <a:off x="29036926" y="15875892"/>
            <a:ext cx="235253" cy="387814"/>
          </a:xfrm>
          <a:prstGeom prst="star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8B3769A7-4A58-CE49-B105-0B13131F261F}"/>
              </a:ext>
            </a:extLst>
          </p:cNvPr>
          <p:cNvCxnSpPr>
            <a:cxnSpLocks/>
          </p:cNvCxnSpPr>
          <p:nvPr/>
        </p:nvCxnSpPr>
        <p:spPr>
          <a:xfrm flipH="1">
            <a:off x="25866289" y="12991026"/>
            <a:ext cx="2959729" cy="121935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B4B6EE0C-6813-CF46-A986-1D2ABF8C2146}"/>
              </a:ext>
            </a:extLst>
          </p:cNvPr>
          <p:cNvCxnSpPr>
            <a:cxnSpLocks/>
          </p:cNvCxnSpPr>
          <p:nvPr/>
        </p:nvCxnSpPr>
        <p:spPr>
          <a:xfrm flipH="1">
            <a:off x="29154553" y="12891168"/>
            <a:ext cx="2072109" cy="320660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1" name="6-Point Star 240">
            <a:extLst>
              <a:ext uri="{FF2B5EF4-FFF2-40B4-BE49-F238E27FC236}">
                <a16:creationId xmlns:a16="http://schemas.microsoft.com/office/drawing/2014/main" id="{B06BCF2A-6376-AC4D-89B0-F0ABAE1E50FA}"/>
              </a:ext>
            </a:extLst>
          </p:cNvPr>
          <p:cNvSpPr/>
          <p:nvPr/>
        </p:nvSpPr>
        <p:spPr>
          <a:xfrm>
            <a:off x="25550305" y="13989915"/>
            <a:ext cx="235253" cy="387814"/>
          </a:xfrm>
          <a:prstGeom prst="star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D05C99-D283-EC44-BCE5-8F77D1F0ABD9}"/>
              </a:ext>
            </a:extLst>
          </p:cNvPr>
          <p:cNvSpPr/>
          <p:nvPr/>
        </p:nvSpPr>
        <p:spPr>
          <a:xfrm>
            <a:off x="681374" y="21161829"/>
            <a:ext cx="2875343" cy="606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310049"/>
      </p:ext>
    </p:extLst>
  </p:cSld>
  <p:clrMapOvr>
    <a:masterClrMapping/>
  </p:clrMapOvr>
</p:sld>
</file>

<file path=ppt/theme/theme1.xml><?xml version="1.0" encoding="utf-8"?>
<a:theme xmlns:a="http://schemas.openxmlformats.org/drawingml/2006/main" name="PosterPresentations.com-36x60-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PosterPresentations.com-36x60-Template-V3</Template>
  <TotalTime>1053</TotalTime>
  <Words>544</Words>
  <Application>Microsoft Macintosh PowerPoint</Application>
  <PresentationFormat>Custom</PresentationFormat>
  <Paragraphs>126</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Palatino Linotype</vt:lpstr>
      <vt:lpstr>Times New Roman</vt:lpstr>
      <vt:lpstr>Trebuchet MS</vt:lpstr>
      <vt:lpstr>PosterPresentations.com-36x60-Template-V3</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Sonam Goenka</cp:lastModifiedBy>
  <cp:revision>102</cp:revision>
  <cp:lastPrinted>2019-05-01T16:07:09Z</cp:lastPrinted>
  <dcterms:created xsi:type="dcterms:W3CDTF">2012-02-06T18:46:22Z</dcterms:created>
  <dcterms:modified xsi:type="dcterms:W3CDTF">2019-05-01T16:21:21Z</dcterms:modified>
</cp:coreProperties>
</file>